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81" r:id="rId2"/>
    <p:sldId id="282" r:id="rId3"/>
    <p:sldId id="294" r:id="rId4"/>
    <p:sldId id="285" r:id="rId5"/>
    <p:sldId id="295" r:id="rId6"/>
    <p:sldId id="290" r:id="rId7"/>
    <p:sldId id="291" r:id="rId8"/>
    <p:sldId id="292" r:id="rId9"/>
    <p:sldId id="296" r:id="rId10"/>
    <p:sldId id="289" r:id="rId11"/>
    <p:sldId id="286" r:id="rId12"/>
    <p:sldId id="298" r:id="rId13"/>
    <p:sldId id="299" r:id="rId14"/>
    <p:sldId id="305" r:id="rId15"/>
    <p:sldId id="306" r:id="rId16"/>
    <p:sldId id="297" r:id="rId17"/>
    <p:sldId id="303" r:id="rId18"/>
    <p:sldId id="307" r:id="rId19"/>
    <p:sldId id="308" r:id="rId20"/>
    <p:sldId id="309" r:id="rId21"/>
    <p:sldId id="302" r:id="rId22"/>
    <p:sldId id="304" r:id="rId23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orient="horz" pos="1053">
          <p15:clr>
            <a:srgbClr val="A4A3A4"/>
          </p15:clr>
        </p15:guide>
        <p15:guide id="3" pos="3844">
          <p15:clr>
            <a:srgbClr val="A4A3A4"/>
          </p15:clr>
        </p15:guide>
        <p15:guide id="4" pos="19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3420"/>
    <a:srgbClr val="FDA907"/>
    <a:srgbClr val="95BC49"/>
    <a:srgbClr val="1A7BAE"/>
    <a:srgbClr val="1D8AC1"/>
    <a:srgbClr val="062A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38980" autoAdjust="0"/>
  </p:normalViewPr>
  <p:slideViewPr>
    <p:cSldViewPr>
      <p:cViewPr varScale="1">
        <p:scale>
          <a:sx n="105" d="100"/>
          <a:sy n="105" d="100"/>
        </p:scale>
        <p:origin x="120" y="912"/>
      </p:cViewPr>
      <p:guideLst>
        <p:guide orient="horz" pos="2159"/>
        <p:guide orient="horz" pos="1053"/>
        <p:guide pos="3844"/>
        <p:guide pos="191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-284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B56024-E033-460B-B461-F9C8C93C904B}" type="datetimeFigureOut">
              <a:rPr lang="zh-CN" altLang="en-US" smtClean="0"/>
              <a:pPr/>
              <a:t>2017/5/12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72FC-EDD4-43B4-B218-6888597E2A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2364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403541-C361-4440-AA44-DBB6527DDBFB}" type="datetimeFigureOut">
              <a:rPr lang="zh-CN" altLang="en-US" smtClean="0"/>
              <a:pPr/>
              <a:t>2017/5/12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461BB-BB29-447B-86E6-652C097B04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622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61BB-BB29-447B-86E6-652C097B04C1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948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 rot="5400000">
            <a:off x="1790966" y="425408"/>
            <a:ext cx="2028376" cy="1177563"/>
          </a:xfrm>
          <a:custGeom>
            <a:avLst/>
            <a:gdLst/>
            <a:ahLst/>
            <a:cxnLst/>
            <a:rect l="l" t="t" r="r" b="b"/>
            <a:pathLst>
              <a:path w="2028376" h="1177563">
                <a:moveTo>
                  <a:pt x="0" y="1177563"/>
                </a:moveTo>
                <a:lnTo>
                  <a:pt x="0" y="0"/>
                </a:lnTo>
                <a:lnTo>
                  <a:pt x="2028376" y="0"/>
                </a:lnTo>
                <a:cubicBezTo>
                  <a:pt x="1624320" y="702037"/>
                  <a:pt x="867468" y="1174384"/>
                  <a:pt x="0" y="1177563"/>
                </a:cubicBezTo>
                <a:close/>
              </a:path>
            </a:pathLst>
          </a:custGeom>
          <a:solidFill>
            <a:srgbClr val="BF34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7"/>
          <p:cNvSpPr/>
          <p:nvPr userDrawn="1"/>
        </p:nvSpPr>
        <p:spPr>
          <a:xfrm rot="5400000">
            <a:off x="2809827" y="584110"/>
            <a:ext cx="2346109" cy="1177890"/>
          </a:xfrm>
          <a:custGeom>
            <a:avLst/>
            <a:gdLst/>
            <a:ahLst/>
            <a:cxnLst/>
            <a:rect l="l" t="t" r="r" b="b"/>
            <a:pathLst>
              <a:path w="2346109" h="1177890">
                <a:moveTo>
                  <a:pt x="0" y="1177890"/>
                </a:moveTo>
                <a:lnTo>
                  <a:pt x="0" y="0"/>
                </a:lnTo>
                <a:lnTo>
                  <a:pt x="2346109" y="0"/>
                </a:lnTo>
                <a:cubicBezTo>
                  <a:pt x="2346109" y="429552"/>
                  <a:pt x="2231144" y="832251"/>
                  <a:pt x="2028377" y="1177890"/>
                </a:cubicBezTo>
                <a:close/>
              </a:path>
            </a:pathLst>
          </a:custGeom>
          <a:solidFill>
            <a:srgbClr val="FDA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12"/>
          <p:cNvSpPr/>
          <p:nvPr userDrawn="1"/>
        </p:nvSpPr>
        <p:spPr>
          <a:xfrm rot="5400000">
            <a:off x="5324309" y="425407"/>
            <a:ext cx="2028375" cy="1177562"/>
          </a:xfrm>
          <a:custGeom>
            <a:avLst/>
            <a:gdLst/>
            <a:ahLst/>
            <a:cxnLst/>
            <a:rect l="l" t="t" r="r" b="b"/>
            <a:pathLst>
              <a:path w="2028375" h="1177562">
                <a:moveTo>
                  <a:pt x="0" y="1177562"/>
                </a:moveTo>
                <a:lnTo>
                  <a:pt x="0" y="0"/>
                </a:lnTo>
                <a:cubicBezTo>
                  <a:pt x="867468" y="3179"/>
                  <a:pt x="1624319" y="475526"/>
                  <a:pt x="2028375" y="1177562"/>
                </a:cubicBezTo>
                <a:close/>
              </a:path>
            </a:pathLst>
          </a:cu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13"/>
          <p:cNvSpPr/>
          <p:nvPr userDrawn="1"/>
        </p:nvSpPr>
        <p:spPr>
          <a:xfrm rot="5400000">
            <a:off x="3987408" y="584418"/>
            <a:ext cx="2346724" cy="1177890"/>
          </a:xfrm>
          <a:custGeom>
            <a:avLst/>
            <a:gdLst/>
            <a:ahLst/>
            <a:cxnLst/>
            <a:rect l="l" t="t" r="r" b="b"/>
            <a:pathLst>
              <a:path w="2346724" h="1177890">
                <a:moveTo>
                  <a:pt x="0" y="1177890"/>
                </a:moveTo>
                <a:lnTo>
                  <a:pt x="0" y="0"/>
                </a:lnTo>
                <a:lnTo>
                  <a:pt x="2028990" y="0"/>
                </a:lnTo>
                <a:cubicBezTo>
                  <a:pt x="2231759" y="345641"/>
                  <a:pt x="2346724" y="748340"/>
                  <a:pt x="2346724" y="1177890"/>
                </a:cubicBezTo>
                <a:close/>
              </a:path>
            </a:pathLst>
          </a:custGeom>
          <a:solidFill>
            <a:srgbClr val="95B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弧形 5"/>
          <p:cNvSpPr/>
          <p:nvPr userDrawn="1"/>
        </p:nvSpPr>
        <p:spPr>
          <a:xfrm>
            <a:off x="2074528" y="-2513200"/>
            <a:ext cx="4994940" cy="4994940"/>
          </a:xfrm>
          <a:prstGeom prst="arc">
            <a:avLst>
              <a:gd name="adj1" fmla="val 3404"/>
              <a:gd name="adj2" fmla="val 10819516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>
            <a:off x="4493240" y="2414232"/>
            <a:ext cx="157518" cy="15751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058450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281524" y="0"/>
            <a:ext cx="105725" cy="721610"/>
            <a:chOff x="281524" y="0"/>
            <a:chExt cx="105725" cy="721610"/>
          </a:xfrm>
          <a:solidFill>
            <a:srgbClr val="1A7BAE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6" y="4963098"/>
            <a:ext cx="105725" cy="180402"/>
            <a:chOff x="281524" y="0"/>
            <a:chExt cx="105725" cy="721610"/>
          </a:xfrm>
          <a:solidFill>
            <a:srgbClr val="1A7BAE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706735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281524" y="0"/>
            <a:ext cx="105725" cy="721610"/>
            <a:chOff x="281524" y="0"/>
            <a:chExt cx="105725" cy="721610"/>
          </a:xfrm>
          <a:solidFill>
            <a:srgbClr val="95BC49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6" y="4963098"/>
            <a:ext cx="105725" cy="180402"/>
            <a:chOff x="281524" y="0"/>
            <a:chExt cx="105725" cy="721610"/>
          </a:xfrm>
          <a:solidFill>
            <a:srgbClr val="95BC49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6618931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281524" y="0"/>
            <a:ext cx="105725" cy="721610"/>
            <a:chOff x="281524" y="0"/>
            <a:chExt cx="105725" cy="721610"/>
          </a:xfrm>
          <a:solidFill>
            <a:srgbClr val="FDA907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6" y="4963098"/>
            <a:ext cx="105725" cy="180402"/>
            <a:chOff x="281524" y="0"/>
            <a:chExt cx="105725" cy="721610"/>
          </a:xfrm>
          <a:solidFill>
            <a:srgbClr val="FDA907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96466869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281524" y="0"/>
            <a:ext cx="105725" cy="721610"/>
            <a:chOff x="281524" y="0"/>
            <a:chExt cx="105725" cy="721610"/>
          </a:xfrm>
          <a:solidFill>
            <a:srgbClr val="BF3420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6" y="4963098"/>
            <a:ext cx="105725" cy="180402"/>
            <a:chOff x="281524" y="0"/>
            <a:chExt cx="105725" cy="721610"/>
          </a:xfrm>
          <a:solidFill>
            <a:srgbClr val="BF3420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572704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61510" y="0"/>
            <a:ext cx="225739" cy="721610"/>
            <a:chOff x="161510" y="0"/>
            <a:chExt cx="225739" cy="721610"/>
          </a:xfrm>
        </p:grpSpPr>
        <p:sp>
          <p:nvSpPr>
            <p:cNvPr id="3" name="矩形 2"/>
            <p:cNvSpPr/>
            <p:nvPr/>
          </p:nvSpPr>
          <p:spPr>
            <a:xfrm>
              <a:off x="161510" y="0"/>
              <a:ext cx="45719" cy="721610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221517" y="0"/>
              <a:ext cx="45719" cy="721610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6" y="4963098"/>
            <a:ext cx="225739" cy="180402"/>
            <a:chOff x="161510" y="0"/>
            <a:chExt cx="225739" cy="721610"/>
          </a:xfrm>
        </p:grpSpPr>
        <p:sp>
          <p:nvSpPr>
            <p:cNvPr id="8" name="矩形 7"/>
            <p:cNvSpPr/>
            <p:nvPr/>
          </p:nvSpPr>
          <p:spPr>
            <a:xfrm>
              <a:off x="161510" y="0"/>
              <a:ext cx="45719" cy="721610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21517" y="0"/>
              <a:ext cx="45719" cy="721610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8371333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392713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0" y="2706765"/>
            <a:ext cx="9144000" cy="135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 descr="C:\Documents and Settings\yangweizhou\桌面\2.jpg"/>
          <p:cNvPicPr>
            <a:picLocks noChangeAspect="1" noChangeArrowheads="1"/>
          </p:cNvPicPr>
          <p:nvPr userDrawn="1"/>
        </p:nvPicPr>
        <p:blipFill rotWithShape="1">
          <a:blip r:embed="rId2"/>
          <a:srcRect b="20467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6" r:id="rId4"/>
    <p:sldLayoutId id="2147483665" r:id="rId5"/>
    <p:sldLayoutId id="2147483667" r:id="rId6"/>
    <p:sldLayoutId id="2147483653" r:id="rId7"/>
    <p:sldLayoutId id="2147483662" r:id="rId8"/>
    <p:sldLayoutId id="2147483654" r:id="rId9"/>
    <p:sldLayoutId id="2147483651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ransition spd="slow">
    <p:push dir="u"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emf"/><Relationship Id="rId4" Type="http://schemas.openxmlformats.org/officeDocument/2006/relationships/package" Target="../embeddings/Microsoft_Visio___1.vsdx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microsoft.com/office/2007/relationships/hdphoto" Target="../media/hdphoto6.wdp"/><Relationship Id="rId4" Type="http://schemas.openxmlformats.org/officeDocument/2006/relationships/image" Target="../media/image8.png"/><Relationship Id="rId9" Type="http://schemas.microsoft.com/office/2007/relationships/hdphoto" Target="../media/hdphoto8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emf"/><Relationship Id="rId5" Type="http://schemas.openxmlformats.org/officeDocument/2006/relationships/package" Target="../embeddings/Microsoft_Visio___2.vsdx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623999" y="2814490"/>
            <a:ext cx="5895655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rgbClr val="1A7BAE"/>
                </a:solidFill>
              </a:rPr>
              <a:t>基于</a:t>
            </a:r>
            <a:r>
              <a:rPr lang="en-US" altLang="zh-CN" sz="2800" dirty="0" smtClean="0">
                <a:solidFill>
                  <a:srgbClr val="1A7BAE"/>
                </a:solidFill>
              </a:rPr>
              <a:t>zookeeper</a:t>
            </a:r>
            <a:r>
              <a:rPr lang="zh-CN" altLang="en-US" sz="2800" dirty="0" smtClean="0">
                <a:solidFill>
                  <a:srgbClr val="1A7BAE"/>
                </a:solidFill>
              </a:rPr>
              <a:t>服务的商城系统</a:t>
            </a:r>
            <a:endParaRPr lang="zh-CN" altLang="en-US" sz="2800" dirty="0">
              <a:solidFill>
                <a:srgbClr val="1A7BA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029043" y="3572172"/>
            <a:ext cx="5085566" cy="3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赵楷佳 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- 2013150399</a:t>
            </a:r>
          </a:p>
        </p:txBody>
      </p:sp>
      <p:sp>
        <p:nvSpPr>
          <p:cNvPr id="4" name="矩形 3"/>
          <p:cNvSpPr/>
          <p:nvPr/>
        </p:nvSpPr>
        <p:spPr>
          <a:xfrm>
            <a:off x="2011836" y="4134517"/>
            <a:ext cx="5085566" cy="525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2017 - 05 - 06</a:t>
            </a:r>
          </a:p>
          <a:p>
            <a:pPr algn="ctr">
              <a:lnSpc>
                <a:spcPct val="150000"/>
              </a:lnSpc>
            </a:pP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7868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模块设计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6520" y="430384"/>
            <a:ext cx="38704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000" dirty="0" smtClean="0">
                <a:solidFill>
                  <a:srgbClr val="FF0000"/>
                </a:solidFill>
              </a:rPr>
              <a:t>购物系统 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后台管理系统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21550" y="681540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395536" y="1023578"/>
            <a:ext cx="2016224" cy="3276364"/>
          </a:xfrm>
          <a:prstGeom prst="rect">
            <a:avLst/>
          </a:prstGeom>
          <a:solidFill>
            <a:srgbClr val="FDA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直角三角形 21"/>
          <p:cNvSpPr/>
          <p:nvPr/>
        </p:nvSpPr>
        <p:spPr>
          <a:xfrm flipH="1">
            <a:off x="395536" y="1023578"/>
            <a:ext cx="2016224" cy="3276364"/>
          </a:xfrm>
          <a:prstGeom prst="rtTriangle">
            <a:avLst/>
          </a:prstGeom>
          <a:solidFill>
            <a:schemeClr val="bg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520224" y="2355726"/>
            <a:ext cx="17668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商品模块</a:t>
            </a:r>
            <a:endParaRPr lang="en-US" altLang="zh-CN" sz="1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20225" y="2913858"/>
            <a:ext cx="1766847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dirty="0" smtClean="0">
                <a:solidFill>
                  <a:schemeClr val="bg1"/>
                </a:solidFill>
              </a:rPr>
              <a:t>包含商品，热门，热搜，专题，品牌，分类，详情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701570" y="2283718"/>
            <a:ext cx="140415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2" descr="C:\Documents and Settings\Administrator\桌面\图标\ico\verified-us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011" y="1179174"/>
            <a:ext cx="873274" cy="8732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矩形 35"/>
          <p:cNvSpPr/>
          <p:nvPr/>
        </p:nvSpPr>
        <p:spPr>
          <a:xfrm>
            <a:off x="2519772" y="1023578"/>
            <a:ext cx="2016224" cy="32763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直角三角形 36"/>
          <p:cNvSpPr/>
          <p:nvPr/>
        </p:nvSpPr>
        <p:spPr>
          <a:xfrm flipH="1">
            <a:off x="2519772" y="1023578"/>
            <a:ext cx="2016224" cy="3276364"/>
          </a:xfrm>
          <a:prstGeom prst="rtTriangle">
            <a:avLst/>
          </a:prstGeom>
          <a:solidFill>
            <a:schemeClr val="bg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2644460" y="2355726"/>
            <a:ext cx="17668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结算模块</a:t>
            </a:r>
            <a:endParaRPr lang="en-US" altLang="zh-CN" sz="1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644461" y="2913858"/>
            <a:ext cx="1766847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dirty="0" smtClean="0">
                <a:solidFill>
                  <a:schemeClr val="bg1"/>
                </a:solidFill>
              </a:rPr>
              <a:t>注册，登录，购买，加入购物车，付款，订单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2825806" y="2283718"/>
            <a:ext cx="140415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4644008" y="1023578"/>
            <a:ext cx="2016224" cy="3276364"/>
          </a:xfrm>
          <a:prstGeom prst="rect">
            <a:avLst/>
          </a:prstGeom>
          <a:solidFill>
            <a:srgbClr val="FDA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直角三角形 41"/>
          <p:cNvSpPr/>
          <p:nvPr/>
        </p:nvSpPr>
        <p:spPr>
          <a:xfrm flipH="1">
            <a:off x="4644008" y="1023578"/>
            <a:ext cx="2016224" cy="3276364"/>
          </a:xfrm>
          <a:prstGeom prst="rtTriangle">
            <a:avLst/>
          </a:prstGeom>
          <a:solidFill>
            <a:schemeClr val="bg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4768696" y="2355726"/>
            <a:ext cx="17668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用户模块</a:t>
            </a:r>
            <a:endParaRPr lang="en-US" altLang="zh-CN" sz="1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768697" y="2913858"/>
            <a:ext cx="1766847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dirty="0" smtClean="0">
                <a:solidFill>
                  <a:schemeClr val="bg1"/>
                </a:solidFill>
              </a:rPr>
              <a:t>地址，收藏夹，订单交易，评论，保修管理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4950042" y="2283718"/>
            <a:ext cx="140415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6768244" y="1023578"/>
            <a:ext cx="2016224" cy="32763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直角三角形 46"/>
          <p:cNvSpPr/>
          <p:nvPr/>
        </p:nvSpPr>
        <p:spPr>
          <a:xfrm flipH="1">
            <a:off x="6768244" y="1023578"/>
            <a:ext cx="2016224" cy="3276364"/>
          </a:xfrm>
          <a:prstGeom prst="rtTriangle">
            <a:avLst/>
          </a:prstGeom>
          <a:solidFill>
            <a:schemeClr val="bg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6892932" y="2355726"/>
            <a:ext cx="17668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服务</a:t>
            </a:r>
            <a:r>
              <a:rPr lang="zh-CN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模块</a:t>
            </a:r>
            <a:endParaRPr lang="en-US" altLang="zh-CN" sz="1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892933" y="2913858"/>
            <a:ext cx="1766847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dirty="0" smtClean="0">
                <a:solidFill>
                  <a:schemeClr val="bg1"/>
                </a:solidFill>
              </a:rPr>
              <a:t>商品售后服务发起，送货，无购买维修服务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7074278" y="2283718"/>
            <a:ext cx="140415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" descr="C:\Documents and Settings\Administrator\桌面\图标\ico\trending-up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247" y="1179174"/>
            <a:ext cx="873274" cy="8732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3" descr="C:\Documents and Settings\Administrator\桌面\图标\ico\call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719" y="1179174"/>
            <a:ext cx="873274" cy="8732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C:\Documents and Settings\Administrator\桌面\图标\ico\camera-alt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483" y="1179174"/>
            <a:ext cx="873274" cy="8732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4519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</a:rPr>
              <a:t>模块设计</a:t>
            </a:r>
          </a:p>
        </p:txBody>
      </p:sp>
      <p:sp>
        <p:nvSpPr>
          <p:cNvPr id="12" name="矩形 11"/>
          <p:cNvSpPr/>
          <p:nvPr/>
        </p:nvSpPr>
        <p:spPr>
          <a:xfrm>
            <a:off x="476520" y="430384"/>
            <a:ext cx="38704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000" dirty="0">
                <a:solidFill>
                  <a:srgbClr val="FF0000"/>
                </a:solidFill>
              </a:rPr>
              <a:t>购物系统 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后台管理系统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521550" y="681540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3160439" y="4587974"/>
            <a:ext cx="2880320" cy="30729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+mj-ea"/>
              </a:rPr>
              <a:t>详细模块图</a:t>
            </a:r>
            <a:endParaRPr lang="en-US" altLang="zh-CN" sz="14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3131840" y="856866"/>
            <a:ext cx="2745303" cy="307296"/>
          </a:xfrm>
          <a:prstGeom prst="rect">
            <a:avLst/>
          </a:prstGeom>
          <a:solidFill>
            <a:srgbClr val="FDA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+mj-ea"/>
              </a:rPr>
              <a:t>购物系统</a:t>
            </a:r>
            <a:endParaRPr lang="en-US" altLang="zh-CN" sz="14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907704" y="129491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5103130"/>
              </p:ext>
            </p:extLst>
          </p:nvPr>
        </p:nvGraphicFramePr>
        <p:xfrm>
          <a:off x="1908175" y="1295400"/>
          <a:ext cx="5038725" cy="316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name="Visio" r:id="rId4" imgW="6105406" imgH="3819444" progId="Visio.Drawing.15">
                  <p:embed/>
                </p:oleObj>
              </mc:Choice>
              <mc:Fallback>
                <p:oleObj name="Visio" r:id="rId4" imgW="6105406" imgH="3819444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1295400"/>
                        <a:ext cx="5038725" cy="3162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94588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</a:rPr>
              <a:t>模块设计</a:t>
            </a:r>
          </a:p>
        </p:txBody>
      </p:sp>
      <p:sp>
        <p:nvSpPr>
          <p:cNvPr id="12" name="矩形 11"/>
          <p:cNvSpPr/>
          <p:nvPr/>
        </p:nvSpPr>
        <p:spPr>
          <a:xfrm>
            <a:off x="476520" y="430384"/>
            <a:ext cx="38704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000" dirty="0">
                <a:solidFill>
                  <a:srgbClr val="FF0000"/>
                </a:solidFill>
              </a:rPr>
              <a:t>购物系统 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后台管理系统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521550" y="681540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3160439" y="4587974"/>
            <a:ext cx="2880320" cy="3072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+mj-ea"/>
              </a:rPr>
              <a:t> </a:t>
            </a:r>
            <a:r>
              <a:rPr lang="zh-CN" altLang="en-US" sz="1400" b="1" dirty="0" smtClean="0">
                <a:solidFill>
                  <a:schemeClr val="bg1"/>
                </a:solidFill>
                <a:latin typeface="+mj-ea"/>
              </a:rPr>
              <a:t>表结构设计</a:t>
            </a:r>
            <a:endParaRPr lang="en-US" altLang="zh-CN" sz="14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131840" y="856866"/>
            <a:ext cx="2745303" cy="3072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+mj-ea"/>
              </a:rPr>
              <a:t>购物系统</a:t>
            </a:r>
            <a:endParaRPr lang="en-US" altLang="zh-CN" sz="1400" b="1" dirty="0">
              <a:solidFill>
                <a:schemeClr val="bg1"/>
              </a:solidFill>
              <a:latin typeface="+mj-ea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541530"/>
              </p:ext>
            </p:extLst>
          </p:nvPr>
        </p:nvGraphicFramePr>
        <p:xfrm>
          <a:off x="1938020" y="1339479"/>
          <a:ext cx="5267960" cy="30324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/>
                <a:gridCol w="1755775"/>
                <a:gridCol w="1756410"/>
              </a:tblGrid>
              <a:tr h="2166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 dirty="0">
                          <a:effectLst/>
                        </a:rPr>
                        <a:t>表编号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 dirty="0">
                          <a:effectLst/>
                        </a:rPr>
                        <a:t>表名称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中文说明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166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1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t_address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用户地址表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166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t_application_setting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系统设置表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166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t_band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品牌管理表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166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t_favor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用户收藏表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166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5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t_marketcar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用户购物车表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166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6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t_order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用户订单表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166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7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t_product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商品信息表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166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8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t_product_res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商品图片信息表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166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9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t_repair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保修或维修表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166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t_smslog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短信通知信息表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166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t_sort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商品分类表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166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12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t_talk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评论信息表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166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13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t_user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 dirty="0">
                          <a:effectLst/>
                        </a:rPr>
                        <a:t>用户信息表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57989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模块设计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6520" y="430384"/>
            <a:ext cx="38704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购物系统 </a:t>
            </a:r>
            <a:r>
              <a:rPr lang="zh-CN" altLang="en-US" sz="1000" dirty="0">
                <a:solidFill>
                  <a:srgbClr val="FF0000"/>
                </a:solidFill>
              </a:rPr>
              <a:t>后台管理系统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521550" y="681540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流程图: 手动输入 19"/>
          <p:cNvSpPr/>
          <p:nvPr/>
        </p:nvSpPr>
        <p:spPr>
          <a:xfrm>
            <a:off x="630070" y="1176595"/>
            <a:ext cx="1959173" cy="1496096"/>
          </a:xfrm>
          <a:prstGeom prst="flowChartManualInput">
            <a:avLst/>
          </a:prstGeom>
          <a:solidFill>
            <a:srgbClr val="FDA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流程图: 手动输入 20"/>
          <p:cNvSpPr/>
          <p:nvPr/>
        </p:nvSpPr>
        <p:spPr>
          <a:xfrm flipH="1">
            <a:off x="2589243" y="1181241"/>
            <a:ext cx="1947007" cy="1486805"/>
          </a:xfrm>
          <a:prstGeom prst="flowChartManualInpu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流程图: 手动输入 21"/>
          <p:cNvSpPr/>
          <p:nvPr/>
        </p:nvSpPr>
        <p:spPr>
          <a:xfrm>
            <a:off x="4536250" y="1176595"/>
            <a:ext cx="1959173" cy="1496096"/>
          </a:xfrm>
          <a:prstGeom prst="flowChartManualInput">
            <a:avLst/>
          </a:prstGeom>
          <a:solidFill>
            <a:srgbClr val="FDA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流程图: 手动输入 22"/>
          <p:cNvSpPr/>
          <p:nvPr/>
        </p:nvSpPr>
        <p:spPr>
          <a:xfrm flipH="1">
            <a:off x="6495423" y="1181241"/>
            <a:ext cx="1947007" cy="1486805"/>
          </a:xfrm>
          <a:prstGeom prst="flowChartManualInpu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Picture 2" descr="C:\Documents and Settings\Administrator\桌面\图标\ico\swap-vert-circ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796" y="1491630"/>
            <a:ext cx="1001719" cy="10017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3" descr="C:\Documents and Settings\Administrator\桌面\图标\ico\verified-us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335" y="1567884"/>
            <a:ext cx="849210" cy="8492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C:\Documents and Settings\Administrator\桌面\图标\ico\vpn-lock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351" y="1550915"/>
            <a:ext cx="883149" cy="8831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5" descr="C:\Documents and Settings\Administrator\桌面\图标\ico\cloud-queu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006" y="1549660"/>
            <a:ext cx="885659" cy="8856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矩形 29"/>
          <p:cNvSpPr/>
          <p:nvPr/>
        </p:nvSpPr>
        <p:spPr>
          <a:xfrm>
            <a:off x="630070" y="2751770"/>
            <a:ext cx="19591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rgbClr val="FDA907"/>
                </a:solidFill>
                <a:latin typeface="+mj-ea"/>
              </a:rPr>
              <a:t>产品管理模块</a:t>
            </a:r>
            <a:endParaRPr lang="en-US" altLang="zh-CN" sz="1400" b="1" dirty="0">
              <a:solidFill>
                <a:srgbClr val="FDA907"/>
              </a:solidFill>
              <a:latin typeface="+mj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0069" y="3064365"/>
            <a:ext cx="1959174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管理后台所有产品信息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新增，产品状态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577076" y="2751770"/>
            <a:ext cx="19591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accent6">
                    <a:lumMod val="75000"/>
                  </a:schemeClr>
                </a:solidFill>
                <a:latin typeface="+mj-ea"/>
              </a:rPr>
              <a:t>用户管理模块</a:t>
            </a:r>
            <a:endParaRPr lang="en-US" altLang="zh-CN" sz="1400" b="1" dirty="0">
              <a:solidFill>
                <a:schemeClr val="accent6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577075" y="3064365"/>
            <a:ext cx="1959174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管理用户群信息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用户信息，地址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524082" y="2751770"/>
            <a:ext cx="19591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rgbClr val="FDA907"/>
                </a:solidFill>
                <a:latin typeface="+mj-ea"/>
              </a:rPr>
              <a:t>计划管理模块</a:t>
            </a:r>
            <a:endParaRPr lang="en-US" altLang="zh-CN" sz="1400" b="1" dirty="0">
              <a:solidFill>
                <a:srgbClr val="FDA907"/>
              </a:solidFill>
              <a:latin typeface="+mj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524081" y="3064365"/>
            <a:ext cx="1959174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管理订单维修单信息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订单详情，保维修详情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471088" y="2751770"/>
            <a:ext cx="19591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accent6">
                    <a:lumMod val="75000"/>
                  </a:schemeClr>
                </a:solidFill>
                <a:latin typeface="+mj-ea"/>
              </a:rPr>
              <a:t>系统设置模块</a:t>
            </a:r>
            <a:endParaRPr lang="en-US" altLang="zh-CN" sz="1400" b="1" dirty="0">
              <a:solidFill>
                <a:schemeClr val="accent6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471087" y="3064365"/>
            <a:ext cx="1959174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管理权限资源角色配置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角色对资源的访问权限进行限制配置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1298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</a:rPr>
              <a:t>模块设计</a:t>
            </a:r>
          </a:p>
        </p:txBody>
      </p:sp>
      <p:sp>
        <p:nvSpPr>
          <p:cNvPr id="12" name="矩形 11"/>
          <p:cNvSpPr/>
          <p:nvPr/>
        </p:nvSpPr>
        <p:spPr>
          <a:xfrm>
            <a:off x="476520" y="430384"/>
            <a:ext cx="38704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购物系统 </a:t>
            </a:r>
            <a:r>
              <a:rPr lang="zh-CN" altLang="en-US" sz="1000" dirty="0">
                <a:solidFill>
                  <a:srgbClr val="FF0000"/>
                </a:solidFill>
              </a:rPr>
              <a:t>后台管理系统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521550" y="681540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3160439" y="4587974"/>
            <a:ext cx="2880320" cy="30729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+mj-ea"/>
              </a:rPr>
              <a:t>详细模块图</a:t>
            </a:r>
            <a:endParaRPr lang="en-US" altLang="zh-CN" sz="14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3131840" y="856866"/>
            <a:ext cx="2745303" cy="307296"/>
          </a:xfrm>
          <a:prstGeom prst="rect">
            <a:avLst/>
          </a:prstGeom>
          <a:solidFill>
            <a:srgbClr val="FDA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+mj-ea"/>
              </a:rPr>
              <a:t>后台系统</a:t>
            </a:r>
            <a:endParaRPr lang="en-US" altLang="zh-CN" sz="14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907704" y="129491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979712" y="132189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7656981"/>
              </p:ext>
            </p:extLst>
          </p:nvPr>
        </p:nvGraphicFramePr>
        <p:xfrm>
          <a:off x="1837531" y="1321897"/>
          <a:ext cx="5038725" cy="302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1" name="Visio" r:id="rId5" imgW="6362604" imgH="3819444" progId="Visio.Drawing.15">
                  <p:embed/>
                </p:oleObj>
              </mc:Choice>
              <mc:Fallback>
                <p:oleObj name="Visio" r:id="rId5" imgW="6362604" imgH="3819444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7531" y="1321897"/>
                        <a:ext cx="5038725" cy="302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25623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</a:rPr>
              <a:t>模块设计</a:t>
            </a:r>
          </a:p>
        </p:txBody>
      </p:sp>
      <p:sp>
        <p:nvSpPr>
          <p:cNvPr id="12" name="矩形 11"/>
          <p:cNvSpPr/>
          <p:nvPr/>
        </p:nvSpPr>
        <p:spPr>
          <a:xfrm>
            <a:off x="476520" y="430384"/>
            <a:ext cx="38704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购物系统 </a:t>
            </a:r>
            <a:r>
              <a:rPr lang="zh-CN" altLang="en-US" sz="1000" dirty="0">
                <a:solidFill>
                  <a:srgbClr val="FF0000"/>
                </a:solidFill>
              </a:rPr>
              <a:t>后台管理系统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521550" y="681540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3160439" y="4587974"/>
            <a:ext cx="2880320" cy="3072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smtClean="0">
                <a:solidFill>
                  <a:schemeClr val="bg1"/>
                </a:solidFill>
                <a:latin typeface="+mj-ea"/>
              </a:rPr>
              <a:t> </a:t>
            </a:r>
            <a:r>
              <a:rPr lang="zh-CN" altLang="en-US" sz="1400" b="1" dirty="0" smtClean="0">
                <a:solidFill>
                  <a:schemeClr val="bg1"/>
                </a:solidFill>
                <a:latin typeface="+mj-ea"/>
              </a:rPr>
              <a:t>表结构设计</a:t>
            </a:r>
            <a:endParaRPr lang="en-US" altLang="zh-CN" sz="14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131840" y="856866"/>
            <a:ext cx="2745303" cy="3072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+mj-ea"/>
              </a:rPr>
              <a:t>后台</a:t>
            </a:r>
            <a:r>
              <a:rPr lang="zh-CN" altLang="en-US" sz="1400" b="1" dirty="0" smtClean="0">
                <a:solidFill>
                  <a:schemeClr val="bg1"/>
                </a:solidFill>
                <a:latin typeface="+mj-ea"/>
              </a:rPr>
              <a:t>系统</a:t>
            </a:r>
            <a:endParaRPr lang="en-US" altLang="zh-CN" sz="1400" b="1" dirty="0">
              <a:solidFill>
                <a:schemeClr val="bg1"/>
              </a:solidFill>
              <a:latin typeface="+mj-ea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010837"/>
              </p:ext>
            </p:extLst>
          </p:nvPr>
        </p:nvGraphicFramePr>
        <p:xfrm>
          <a:off x="1907704" y="1419620"/>
          <a:ext cx="5267960" cy="30243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/>
                <a:gridCol w="1755775"/>
                <a:gridCol w="1756410"/>
              </a:tblGrid>
              <a:tr h="37816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 dirty="0">
                          <a:effectLst/>
                        </a:rPr>
                        <a:t>表编号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 dirty="0">
                          <a:effectLst/>
                        </a:rPr>
                        <a:t>表名称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中文说明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7816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SYS_LOG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操作日志表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7816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SYS_RESOURCE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资源表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7816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SYS_ROLE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角色表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7767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SYS_ROLE_RESOURCE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角色</a:t>
                      </a:r>
                      <a:r>
                        <a:rPr lang="en-US" sz="900" kern="100">
                          <a:effectLst/>
                        </a:rPr>
                        <a:t>-</a:t>
                      </a:r>
                      <a:r>
                        <a:rPr lang="zh-CN" sz="900" kern="100">
                          <a:effectLst/>
                        </a:rPr>
                        <a:t>资源关联表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7816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5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SYS_USER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用户表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7767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6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SYS_USER_ROLE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用户</a:t>
                      </a:r>
                      <a:r>
                        <a:rPr lang="en-US" sz="900" kern="100">
                          <a:effectLst/>
                        </a:rPr>
                        <a:t>-</a:t>
                      </a:r>
                      <a:r>
                        <a:rPr lang="zh-CN" sz="900" kern="100">
                          <a:effectLst/>
                        </a:rPr>
                        <a:t>角色关联表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7816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7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t_application_setting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 dirty="0">
                          <a:effectLst/>
                        </a:rPr>
                        <a:t>系统设置表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38872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34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" y="2166704"/>
            <a:ext cx="9144000" cy="45005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495" y="-1433695"/>
            <a:ext cx="3515706" cy="8094524"/>
          </a:xfrm>
          <a:prstGeom prst="rect">
            <a:avLst/>
          </a:prstGeom>
          <a:noFill/>
          <a:effectLst>
            <a:outerShdw blurRad="165100" dist="76200" dir="1200000" algn="tl" rotWithShape="0">
              <a:prstClr val="black">
                <a:alpha val="1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52000" smtClean="0">
                <a:solidFill>
                  <a:schemeClr val="bg1"/>
                </a:solidFill>
                <a:latin typeface="+mj-lt"/>
              </a:rPr>
              <a:t>4</a:t>
            </a:r>
            <a:endParaRPr lang="zh-CN" altLang="en-US" sz="5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79089" y="2155090"/>
            <a:ext cx="5178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400" dirty="0" smtClean="0">
                <a:solidFill>
                  <a:schemeClr val="bg1"/>
                </a:solidFill>
              </a:rPr>
              <a:t>系统功能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315771" y="1397264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4400" dirty="0" smtClean="0">
                <a:solidFill>
                  <a:schemeClr val="bg1"/>
                </a:solidFill>
                <a:latin typeface="Impact"/>
              </a:rPr>
              <a:t>第四部分</a:t>
            </a:r>
            <a:endParaRPr lang="zh-CN" altLang="en-US" sz="4400" dirty="0">
              <a:solidFill>
                <a:schemeClr val="bg1"/>
              </a:solidFill>
              <a:latin typeface="Impac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36885" y="2691666"/>
            <a:ext cx="5220580" cy="316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+mn-ea"/>
              </a:rPr>
              <a:t>基于</a:t>
            </a:r>
            <a:r>
              <a:rPr lang="en-US" altLang="zh-CN" sz="1100" dirty="0">
                <a:solidFill>
                  <a:schemeClr val="bg1"/>
                </a:solidFill>
                <a:latin typeface="+mn-ea"/>
              </a:rPr>
              <a:t>zookeeper</a:t>
            </a:r>
            <a:r>
              <a:rPr lang="zh-CN" altLang="en-US" sz="1100">
                <a:solidFill>
                  <a:schemeClr val="bg1"/>
                </a:solidFill>
                <a:latin typeface="+mn-ea"/>
              </a:rPr>
              <a:t>服务的商城系统</a:t>
            </a:r>
            <a:endParaRPr lang="zh-CN" altLang="en-US" sz="11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817296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系统功能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21550" y="681540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3079089" y="3992165"/>
            <a:ext cx="17344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BF3420"/>
                </a:solidFill>
              </a:rPr>
              <a:t>产品</a:t>
            </a:r>
            <a:endParaRPr lang="en-US" altLang="zh-CN" sz="1400" b="1" dirty="0" smtClean="0">
              <a:solidFill>
                <a:srgbClr val="BF3420"/>
              </a:solidFill>
              <a:latin typeface="+mj-ea"/>
              <a:ea typeface="+mj-ea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151786" y="3992165"/>
            <a:ext cx="17344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rgbClr val="BF3420"/>
                </a:solidFill>
                <a:latin typeface="+mj-ea"/>
                <a:ea typeface="+mj-ea"/>
              </a:rPr>
              <a:t>首页</a:t>
            </a:r>
            <a:endParaRPr lang="en-US" altLang="zh-CN" sz="1400" b="1" dirty="0" smtClean="0">
              <a:solidFill>
                <a:srgbClr val="BF3420"/>
              </a:solidFill>
              <a:latin typeface="+mj-ea"/>
              <a:ea typeface="+mj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431541" y="1112326"/>
            <a:ext cx="2340258" cy="307296"/>
          </a:xfrm>
          <a:prstGeom prst="rect">
            <a:avLst/>
          </a:prstGeom>
          <a:solidFill>
            <a:srgbClr val="BF34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 smtClean="0">
                <a:solidFill>
                  <a:schemeClr val="bg1"/>
                </a:solidFill>
                <a:latin typeface="+mj-ea"/>
              </a:rPr>
              <a:t>购物系统</a:t>
            </a:r>
            <a:endParaRPr lang="en-US" altLang="zh-CN" sz="14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431540" y="1467530"/>
            <a:ext cx="234025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提供给用户服务，包括购物，维修等的购物系统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431542" y="2715766"/>
            <a:ext cx="2340257" cy="30729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 smtClean="0">
                <a:solidFill>
                  <a:schemeClr val="bg1"/>
                </a:solidFill>
              </a:rPr>
              <a:t>后台管理系统</a:t>
            </a:r>
            <a:endParaRPr lang="en-US" altLang="zh-CN" sz="14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31541" y="3075806"/>
            <a:ext cx="234025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商户管理产品，用户，订单，资源的窗口系统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2951820" y="1041580"/>
            <a:ext cx="0" cy="30603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76520" y="430384"/>
            <a:ext cx="38704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购物系统 </a:t>
            </a:r>
            <a:r>
              <a:rPr lang="zh-CN" altLang="en-US" sz="1000" dirty="0"/>
              <a:t>后台管理系统</a:t>
            </a:r>
          </a:p>
        </p:txBody>
      </p:sp>
      <p:pic>
        <p:nvPicPr>
          <p:cNvPr id="5122" name="图片 21" descr="C:\Users\User\Desktop\手机端\微信图片_201705011940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089" y="862775"/>
            <a:ext cx="1737852" cy="308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图片 18" descr="C:\Users\User\Desktop\手机端\微信图片_201705011945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854" y="862774"/>
            <a:ext cx="1733394" cy="3081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图片 20" descr="C:\Users\User\Desktop\手机端\微信图片_2017050119395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950" y="848726"/>
            <a:ext cx="1745778" cy="3094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矩形 22"/>
          <p:cNvSpPr/>
          <p:nvPr/>
        </p:nvSpPr>
        <p:spPr>
          <a:xfrm>
            <a:off x="7092280" y="3992165"/>
            <a:ext cx="17344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BF3420"/>
                </a:solidFill>
                <a:latin typeface="+mj-ea"/>
                <a:ea typeface="+mj-ea"/>
              </a:rPr>
              <a:t>我</a:t>
            </a:r>
            <a:r>
              <a:rPr lang="zh-CN" altLang="en-US" sz="1400" b="1" dirty="0" smtClean="0">
                <a:solidFill>
                  <a:srgbClr val="BF3420"/>
                </a:solidFill>
                <a:latin typeface="+mj-ea"/>
                <a:ea typeface="+mj-ea"/>
              </a:rPr>
              <a:t>的页面</a:t>
            </a:r>
            <a:endParaRPr lang="en-US" altLang="zh-CN" sz="1400" b="1" dirty="0" smtClean="0">
              <a:solidFill>
                <a:srgbClr val="BF342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517747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系统功能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21550" y="681540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3275856" y="4388107"/>
            <a:ext cx="2340258" cy="307296"/>
          </a:xfrm>
          <a:prstGeom prst="rect">
            <a:avLst/>
          </a:prstGeom>
          <a:solidFill>
            <a:srgbClr val="BF34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+mj-ea"/>
              </a:rPr>
              <a:t>后台管理系统首页</a:t>
            </a:r>
            <a:endParaRPr lang="en-US" altLang="zh-CN" sz="1400" b="1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346975" y="915566"/>
            <a:ext cx="0" cy="30603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76520" y="430384"/>
            <a:ext cx="38704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购物系统 </a:t>
            </a:r>
            <a:r>
              <a:rPr lang="zh-CN" altLang="en-US" sz="1000" dirty="0"/>
              <a:t>后台管理系统</a:t>
            </a:r>
          </a:p>
        </p:txBody>
      </p:sp>
      <p:pic>
        <p:nvPicPr>
          <p:cNvPr id="6147" name="图片 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966" y="864554"/>
            <a:ext cx="5528017" cy="336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35537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系统功能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21550" y="681540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3275856" y="4388107"/>
            <a:ext cx="2340258" cy="307296"/>
          </a:xfrm>
          <a:prstGeom prst="rect">
            <a:avLst/>
          </a:prstGeom>
          <a:solidFill>
            <a:srgbClr val="BF34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+mj-ea"/>
              </a:rPr>
              <a:t>后台管理系统产品添加</a:t>
            </a:r>
            <a:endParaRPr lang="en-US" altLang="zh-CN" sz="1400" b="1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346975" y="915566"/>
            <a:ext cx="0" cy="30603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76520" y="430384"/>
            <a:ext cx="38704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购物系统 </a:t>
            </a:r>
            <a:r>
              <a:rPr lang="zh-CN" altLang="en-US" sz="1000" dirty="0"/>
              <a:t>后台管理系统</a:t>
            </a:r>
          </a:p>
        </p:txBody>
      </p:sp>
      <p:pic>
        <p:nvPicPr>
          <p:cNvPr id="7171" name="图片 3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15566"/>
            <a:ext cx="7025374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6623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092459" y="1246789"/>
            <a:ext cx="3638327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1A7BAE"/>
                </a:solidFill>
              </a:rPr>
              <a:t>需求背景</a:t>
            </a:r>
            <a:endParaRPr lang="zh-CN" altLang="en-US" sz="1600" dirty="0">
              <a:solidFill>
                <a:srgbClr val="1A7BAE"/>
              </a:solidFill>
            </a:endParaRPr>
          </a:p>
        </p:txBody>
      </p:sp>
      <p:sp>
        <p:nvSpPr>
          <p:cNvPr id="19" name="矩形 8"/>
          <p:cNvSpPr/>
          <p:nvPr/>
        </p:nvSpPr>
        <p:spPr>
          <a:xfrm>
            <a:off x="597404" y="1221600"/>
            <a:ext cx="478941" cy="388931"/>
          </a:xfrm>
          <a:custGeom>
            <a:avLst/>
            <a:gdLst/>
            <a:ahLst/>
            <a:cxnLst/>
            <a:rect l="l" t="t" r="r" b="b"/>
            <a:pathLst>
              <a:path w="855095" h="855095">
                <a:moveTo>
                  <a:pt x="805897" y="427546"/>
                </a:moveTo>
                <a:lnTo>
                  <a:pt x="855095" y="427546"/>
                </a:lnTo>
                <a:lnTo>
                  <a:pt x="855095" y="855095"/>
                </a:lnTo>
                <a:lnTo>
                  <a:pt x="427546" y="855095"/>
                </a:lnTo>
                <a:lnTo>
                  <a:pt x="427546" y="805897"/>
                </a:lnTo>
                <a:lnTo>
                  <a:pt x="805897" y="805897"/>
                </a:lnTo>
                <a:close/>
                <a:moveTo>
                  <a:pt x="0" y="0"/>
                </a:moveTo>
                <a:lnTo>
                  <a:pt x="427546" y="0"/>
                </a:lnTo>
                <a:lnTo>
                  <a:pt x="427546" y="49196"/>
                </a:lnTo>
                <a:lnTo>
                  <a:pt x="49196" y="49196"/>
                </a:lnTo>
                <a:lnTo>
                  <a:pt x="49196" y="427546"/>
                </a:lnTo>
                <a:lnTo>
                  <a:pt x="0" y="427546"/>
                </a:lnTo>
                <a:close/>
              </a:path>
            </a:pathLst>
          </a:cu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smtClean="0">
                <a:solidFill>
                  <a:srgbClr val="1A7BAE"/>
                </a:solidFill>
                <a:latin typeface="+mj-lt"/>
              </a:rPr>
              <a:t>01</a:t>
            </a:r>
            <a:endParaRPr lang="zh-CN" altLang="en-US" sz="1600">
              <a:solidFill>
                <a:srgbClr val="1A7BAE"/>
              </a:solidFill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99537" y="1970572"/>
            <a:ext cx="3638327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95BC49"/>
                </a:solidFill>
              </a:rPr>
              <a:t>技术要点</a:t>
            </a:r>
            <a:endParaRPr lang="zh-CN" altLang="en-US" sz="1600" dirty="0">
              <a:solidFill>
                <a:srgbClr val="95BC49"/>
              </a:solidFill>
            </a:endParaRPr>
          </a:p>
        </p:txBody>
      </p:sp>
      <p:sp>
        <p:nvSpPr>
          <p:cNvPr id="22" name="矩形 8"/>
          <p:cNvSpPr/>
          <p:nvPr/>
        </p:nvSpPr>
        <p:spPr>
          <a:xfrm>
            <a:off x="604482" y="1945383"/>
            <a:ext cx="478941" cy="388931"/>
          </a:xfrm>
          <a:custGeom>
            <a:avLst/>
            <a:gdLst/>
            <a:ahLst/>
            <a:cxnLst/>
            <a:rect l="l" t="t" r="r" b="b"/>
            <a:pathLst>
              <a:path w="855095" h="855095">
                <a:moveTo>
                  <a:pt x="805897" y="427546"/>
                </a:moveTo>
                <a:lnTo>
                  <a:pt x="855095" y="427546"/>
                </a:lnTo>
                <a:lnTo>
                  <a:pt x="855095" y="855095"/>
                </a:lnTo>
                <a:lnTo>
                  <a:pt x="427546" y="855095"/>
                </a:lnTo>
                <a:lnTo>
                  <a:pt x="427546" y="805897"/>
                </a:lnTo>
                <a:lnTo>
                  <a:pt x="805897" y="805897"/>
                </a:lnTo>
                <a:close/>
                <a:moveTo>
                  <a:pt x="0" y="0"/>
                </a:moveTo>
                <a:lnTo>
                  <a:pt x="427546" y="0"/>
                </a:lnTo>
                <a:lnTo>
                  <a:pt x="427546" y="49196"/>
                </a:lnTo>
                <a:lnTo>
                  <a:pt x="49196" y="49196"/>
                </a:lnTo>
                <a:lnTo>
                  <a:pt x="49196" y="427546"/>
                </a:lnTo>
                <a:lnTo>
                  <a:pt x="0" y="427546"/>
                </a:lnTo>
                <a:close/>
              </a:path>
            </a:pathLst>
          </a:custGeom>
          <a:solidFill>
            <a:srgbClr val="95B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smtClean="0">
                <a:solidFill>
                  <a:srgbClr val="95BC49"/>
                </a:solidFill>
                <a:latin typeface="+mj-lt"/>
              </a:rPr>
              <a:t>02</a:t>
            </a:r>
            <a:endParaRPr lang="zh-CN" altLang="en-US" sz="1600">
              <a:solidFill>
                <a:srgbClr val="95BC49"/>
              </a:solidFill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06615" y="2686949"/>
            <a:ext cx="3638327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DA907"/>
                </a:solidFill>
              </a:rPr>
              <a:t>模块设计</a:t>
            </a:r>
            <a:endParaRPr lang="zh-CN" altLang="en-US" sz="1600" dirty="0">
              <a:solidFill>
                <a:srgbClr val="FDA907"/>
              </a:solidFill>
            </a:endParaRPr>
          </a:p>
        </p:txBody>
      </p:sp>
      <p:sp>
        <p:nvSpPr>
          <p:cNvPr id="24" name="矩形 8"/>
          <p:cNvSpPr/>
          <p:nvPr/>
        </p:nvSpPr>
        <p:spPr>
          <a:xfrm>
            <a:off x="611560" y="2661760"/>
            <a:ext cx="478941" cy="388931"/>
          </a:xfrm>
          <a:custGeom>
            <a:avLst/>
            <a:gdLst/>
            <a:ahLst/>
            <a:cxnLst/>
            <a:rect l="l" t="t" r="r" b="b"/>
            <a:pathLst>
              <a:path w="855095" h="855095">
                <a:moveTo>
                  <a:pt x="805897" y="427546"/>
                </a:moveTo>
                <a:lnTo>
                  <a:pt x="855095" y="427546"/>
                </a:lnTo>
                <a:lnTo>
                  <a:pt x="855095" y="855095"/>
                </a:lnTo>
                <a:lnTo>
                  <a:pt x="427546" y="855095"/>
                </a:lnTo>
                <a:lnTo>
                  <a:pt x="427546" y="805897"/>
                </a:lnTo>
                <a:lnTo>
                  <a:pt x="805897" y="805897"/>
                </a:lnTo>
                <a:close/>
                <a:moveTo>
                  <a:pt x="0" y="0"/>
                </a:moveTo>
                <a:lnTo>
                  <a:pt x="427546" y="0"/>
                </a:lnTo>
                <a:lnTo>
                  <a:pt x="427546" y="49196"/>
                </a:lnTo>
                <a:lnTo>
                  <a:pt x="49196" y="49196"/>
                </a:lnTo>
                <a:lnTo>
                  <a:pt x="49196" y="427546"/>
                </a:lnTo>
                <a:lnTo>
                  <a:pt x="0" y="427546"/>
                </a:lnTo>
                <a:close/>
              </a:path>
            </a:pathLst>
          </a:custGeom>
          <a:solidFill>
            <a:srgbClr val="FDA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smtClean="0">
                <a:solidFill>
                  <a:srgbClr val="FDA907"/>
                </a:solidFill>
                <a:latin typeface="+mj-lt"/>
              </a:rPr>
              <a:t>03</a:t>
            </a:r>
            <a:endParaRPr lang="zh-CN" altLang="en-US" sz="1600">
              <a:solidFill>
                <a:srgbClr val="FDA907"/>
              </a:solidFill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13693" y="3403326"/>
            <a:ext cx="3638327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BF3420"/>
                </a:solidFill>
              </a:rPr>
              <a:t>系统功能</a:t>
            </a:r>
            <a:endParaRPr lang="zh-CN" altLang="en-US" sz="1600" dirty="0">
              <a:solidFill>
                <a:srgbClr val="BF3420"/>
              </a:solidFill>
            </a:endParaRPr>
          </a:p>
        </p:txBody>
      </p:sp>
      <p:sp>
        <p:nvSpPr>
          <p:cNvPr id="27" name="矩形 8"/>
          <p:cNvSpPr/>
          <p:nvPr/>
        </p:nvSpPr>
        <p:spPr>
          <a:xfrm>
            <a:off x="618638" y="3378137"/>
            <a:ext cx="478941" cy="388931"/>
          </a:xfrm>
          <a:custGeom>
            <a:avLst/>
            <a:gdLst/>
            <a:ahLst/>
            <a:cxnLst/>
            <a:rect l="l" t="t" r="r" b="b"/>
            <a:pathLst>
              <a:path w="855095" h="855095">
                <a:moveTo>
                  <a:pt x="805897" y="427546"/>
                </a:moveTo>
                <a:lnTo>
                  <a:pt x="855095" y="427546"/>
                </a:lnTo>
                <a:lnTo>
                  <a:pt x="855095" y="855095"/>
                </a:lnTo>
                <a:lnTo>
                  <a:pt x="427546" y="855095"/>
                </a:lnTo>
                <a:lnTo>
                  <a:pt x="427546" y="805897"/>
                </a:lnTo>
                <a:lnTo>
                  <a:pt x="805897" y="805897"/>
                </a:lnTo>
                <a:close/>
                <a:moveTo>
                  <a:pt x="0" y="0"/>
                </a:moveTo>
                <a:lnTo>
                  <a:pt x="427546" y="0"/>
                </a:lnTo>
                <a:lnTo>
                  <a:pt x="427546" y="49196"/>
                </a:lnTo>
                <a:lnTo>
                  <a:pt x="49196" y="49196"/>
                </a:lnTo>
                <a:lnTo>
                  <a:pt x="49196" y="427546"/>
                </a:lnTo>
                <a:lnTo>
                  <a:pt x="0" y="427546"/>
                </a:lnTo>
                <a:close/>
              </a:path>
            </a:pathLst>
          </a:custGeom>
          <a:solidFill>
            <a:srgbClr val="BF34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smtClean="0">
                <a:solidFill>
                  <a:srgbClr val="BF3420"/>
                </a:solidFill>
                <a:latin typeface="+mj-lt"/>
              </a:rPr>
              <a:t>04</a:t>
            </a:r>
            <a:endParaRPr lang="zh-CN" altLang="en-US" sz="1600">
              <a:solidFill>
                <a:srgbClr val="BF3420"/>
              </a:solidFill>
              <a:latin typeface="+mj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887036" y="0"/>
            <a:ext cx="4256964" cy="5143500"/>
            <a:chOff x="566555" y="877035"/>
            <a:chExt cx="2340260" cy="164545"/>
          </a:xfrm>
        </p:grpSpPr>
        <p:sp>
          <p:nvSpPr>
            <p:cNvPr id="12" name="矩形 11"/>
            <p:cNvSpPr/>
            <p:nvPr/>
          </p:nvSpPr>
          <p:spPr>
            <a:xfrm>
              <a:off x="566555" y="877035"/>
              <a:ext cx="585065" cy="164545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151620" y="877035"/>
              <a:ext cx="585065" cy="164545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736685" y="877035"/>
              <a:ext cx="585065" cy="164545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2321750" y="877035"/>
              <a:ext cx="585065" cy="164545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4887036" y="1997305"/>
            <a:ext cx="4256964" cy="926956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+mj-lt"/>
              </a:rPr>
              <a:t>内容</a:t>
            </a:r>
          </a:p>
        </p:txBody>
      </p:sp>
    </p:spTree>
    <p:extLst>
      <p:ext uri="{BB962C8B-B14F-4D97-AF65-F5344CB8AC3E}">
        <p14:creationId xmlns:p14="http://schemas.microsoft.com/office/powerpoint/2010/main" val="42861318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系统功能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21550" y="681540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3275856" y="4388107"/>
            <a:ext cx="2340258" cy="307296"/>
          </a:xfrm>
          <a:prstGeom prst="rect">
            <a:avLst/>
          </a:prstGeom>
          <a:solidFill>
            <a:srgbClr val="BF34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+mj-ea"/>
              </a:rPr>
              <a:t>后台管理系统产品数据</a:t>
            </a:r>
            <a:endParaRPr lang="en-US" altLang="zh-CN" sz="1400" b="1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346975" y="915566"/>
            <a:ext cx="0" cy="30603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76520" y="430384"/>
            <a:ext cx="38704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购物系统 </a:t>
            </a:r>
            <a:r>
              <a:rPr lang="zh-CN" altLang="en-US" sz="1000" dirty="0"/>
              <a:t>后台管理系统</a:t>
            </a:r>
          </a:p>
        </p:txBody>
      </p:sp>
      <p:pic>
        <p:nvPicPr>
          <p:cNvPr id="8194" name="图片 3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08786"/>
            <a:ext cx="7164610" cy="3246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28129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系统功能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6520" y="430384"/>
            <a:ext cx="38704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购物系统 </a:t>
            </a:r>
            <a:r>
              <a:rPr lang="zh-CN" altLang="en-US" sz="1000" dirty="0"/>
              <a:t>后台管理系统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521550" y="681540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等腰三角形 27"/>
          <p:cNvSpPr/>
          <p:nvPr/>
        </p:nvSpPr>
        <p:spPr>
          <a:xfrm>
            <a:off x="611560" y="1023904"/>
            <a:ext cx="2200165" cy="1800201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10800000">
            <a:off x="6156176" y="1145179"/>
            <a:ext cx="2227791" cy="1530866"/>
          </a:xfrm>
          <a:prstGeom prst="triangle">
            <a:avLst/>
          </a:prstGeom>
          <a:solidFill>
            <a:srgbClr val="BF34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916196" y="2324985"/>
            <a:ext cx="16201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商城系统</a:t>
            </a:r>
            <a:endParaRPr lang="en-US" altLang="zh-CN" sz="1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228321" y="1551948"/>
            <a:ext cx="9794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</a:rPr>
              <a:t>01</a:t>
            </a:r>
            <a:endParaRPr lang="en-US" altLang="zh-CN" sz="36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1340018" y="2247413"/>
            <a:ext cx="7560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6472219" y="1256721"/>
            <a:ext cx="16201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管理系统</a:t>
            </a:r>
            <a:endParaRPr lang="en-US" altLang="zh-CN" sz="1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792570" y="1671464"/>
            <a:ext cx="9794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smtClean="0">
                <a:solidFill>
                  <a:schemeClr val="bg1"/>
                </a:solidFill>
              </a:rPr>
              <a:t>02</a:t>
            </a:r>
            <a:endParaRPr lang="en-US" altLang="zh-CN" sz="36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6904268" y="1635460"/>
            <a:ext cx="7560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2017-05-09-12-46-2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58510" y="771550"/>
            <a:ext cx="2955688" cy="401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172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4" presetClass="exit" presetSubtype="1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63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1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1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1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28" grpId="0" animBg="1"/>
      <p:bldP spid="28" grpId="1" animBg="1"/>
      <p:bldP spid="29" grpId="0" animBg="1"/>
      <p:bldP spid="34" grpId="0"/>
      <p:bldP spid="34" grpId="1"/>
      <p:bldP spid="38" grpId="0"/>
      <p:bldP spid="38" grpId="1"/>
      <p:bldP spid="48" grpId="0"/>
      <p:bldP spid="5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2443344" y="2166705"/>
            <a:ext cx="4256964" cy="69124"/>
            <a:chOff x="566555" y="877035"/>
            <a:chExt cx="2340260" cy="164545"/>
          </a:xfrm>
        </p:grpSpPr>
        <p:sp>
          <p:nvSpPr>
            <p:cNvPr id="20" name="矩形 19"/>
            <p:cNvSpPr/>
            <p:nvPr/>
          </p:nvSpPr>
          <p:spPr>
            <a:xfrm>
              <a:off x="566555" y="877035"/>
              <a:ext cx="585065" cy="164545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151620" y="877035"/>
              <a:ext cx="585065" cy="164545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736685" y="877035"/>
              <a:ext cx="585065" cy="164545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2321750" y="877035"/>
              <a:ext cx="585065" cy="164545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623999" y="1620241"/>
            <a:ext cx="5895655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1A7BAE"/>
                </a:solidFill>
              </a:rPr>
              <a:t>THANKS</a:t>
            </a:r>
            <a:r>
              <a:rPr lang="en-US" altLang="zh-CN" sz="2800" dirty="0" smtClean="0">
                <a:solidFill>
                  <a:srgbClr val="BF3420"/>
                </a:solidFill>
              </a:rPr>
              <a:t> </a:t>
            </a:r>
            <a:r>
              <a:rPr lang="en-US" altLang="zh-CN" sz="2800" dirty="0" smtClean="0">
                <a:solidFill>
                  <a:srgbClr val="95BC49"/>
                </a:solidFill>
              </a:rPr>
              <a:t>FOR</a:t>
            </a:r>
            <a:r>
              <a:rPr lang="zh-CN" altLang="en-US" sz="2800" dirty="0" smtClean="0">
                <a:solidFill>
                  <a:srgbClr val="1A7BAE"/>
                </a:solidFill>
              </a:rPr>
              <a:t> </a:t>
            </a:r>
            <a:r>
              <a:rPr lang="en-US" altLang="zh-CN" sz="2800" dirty="0" smtClean="0">
                <a:solidFill>
                  <a:srgbClr val="FDA907"/>
                </a:solidFill>
              </a:rPr>
              <a:t>YOUR</a:t>
            </a:r>
            <a:r>
              <a:rPr lang="en-US" altLang="zh-CN" sz="2800" dirty="0" smtClean="0">
                <a:solidFill>
                  <a:srgbClr val="1A7BAE"/>
                </a:solidFill>
              </a:rPr>
              <a:t> </a:t>
            </a:r>
            <a:r>
              <a:rPr lang="en-US" altLang="zh-CN" sz="2800" dirty="0" smtClean="0">
                <a:solidFill>
                  <a:srgbClr val="BF3420"/>
                </a:solidFill>
              </a:rPr>
              <a:t>WATCHING</a:t>
            </a:r>
          </a:p>
        </p:txBody>
      </p:sp>
      <p:sp>
        <p:nvSpPr>
          <p:cNvPr id="29" name="矩形 28"/>
          <p:cNvSpPr/>
          <p:nvPr/>
        </p:nvSpPr>
        <p:spPr>
          <a:xfrm>
            <a:off x="2029043" y="2271310"/>
            <a:ext cx="5085566" cy="294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赵楷佳 </a:t>
            </a: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------ 2013150399</a:t>
            </a:r>
          </a:p>
        </p:txBody>
      </p:sp>
    </p:spTree>
    <p:extLst>
      <p:ext uri="{BB962C8B-B14F-4D97-AF65-F5344CB8AC3E}">
        <p14:creationId xmlns:p14="http://schemas.microsoft.com/office/powerpoint/2010/main" val="30460224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7B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" y="2166704"/>
            <a:ext cx="9144000" cy="450051"/>
          </a:xfrm>
          <a:prstGeom prst="rect">
            <a:avLst/>
          </a:prstGeom>
          <a:solidFill>
            <a:srgbClr val="1D8A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495" y="-1433695"/>
            <a:ext cx="2723823" cy="8094524"/>
          </a:xfrm>
          <a:prstGeom prst="rect">
            <a:avLst/>
          </a:prstGeom>
          <a:noFill/>
          <a:effectLst>
            <a:outerShdw blurRad="165100" dist="76200" dir="1200000" algn="tl" rotWithShape="0">
              <a:prstClr val="black">
                <a:alpha val="1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52000" dirty="0">
                <a:solidFill>
                  <a:schemeClr val="bg1"/>
                </a:solidFill>
                <a:latin typeface="+mj-lt"/>
              </a:rPr>
              <a:t>1</a:t>
            </a:r>
            <a:endParaRPr lang="zh-CN" altLang="en-US" sz="5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79089" y="2155090"/>
            <a:ext cx="5178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400" dirty="0" smtClean="0">
                <a:solidFill>
                  <a:schemeClr val="bg1"/>
                </a:solidFill>
              </a:rPr>
              <a:t>需求背景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315771" y="1397264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4400" dirty="0">
                <a:solidFill>
                  <a:schemeClr val="bg1"/>
                </a:solidFill>
                <a:latin typeface="Impact"/>
              </a:rPr>
              <a:t>第</a:t>
            </a:r>
            <a:r>
              <a:rPr lang="zh-CN" altLang="en-US" sz="4400" dirty="0" smtClean="0">
                <a:solidFill>
                  <a:schemeClr val="bg1"/>
                </a:solidFill>
                <a:latin typeface="Impact"/>
              </a:rPr>
              <a:t>一部分</a:t>
            </a:r>
            <a:endParaRPr lang="zh-CN" altLang="en-US" sz="4400" dirty="0">
              <a:solidFill>
                <a:schemeClr val="bg1"/>
              </a:solidFill>
              <a:latin typeface="Impac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36885" y="2691666"/>
            <a:ext cx="5220580" cy="316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bg1"/>
                </a:solidFill>
                <a:latin typeface="+mn-ea"/>
              </a:rPr>
              <a:t>基于</a:t>
            </a:r>
            <a:r>
              <a:rPr lang="en-US" altLang="zh-CN" sz="1100" dirty="0" smtClean="0">
                <a:solidFill>
                  <a:schemeClr val="bg1"/>
                </a:solidFill>
                <a:latin typeface="+mn-ea"/>
              </a:rPr>
              <a:t>zookeeper</a:t>
            </a:r>
            <a:r>
              <a:rPr lang="zh-CN" altLang="en-US" sz="1100" dirty="0" smtClean="0">
                <a:solidFill>
                  <a:schemeClr val="bg1"/>
                </a:solidFill>
                <a:latin typeface="+mn-ea"/>
              </a:rPr>
              <a:t>服务的商城系统</a:t>
            </a:r>
            <a:endParaRPr lang="zh-CN" altLang="en-US" sz="11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783521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701570" y="1131590"/>
            <a:ext cx="1710187" cy="1710187"/>
          </a:xfrm>
          <a:prstGeom prst="ellipse">
            <a:avLst/>
          </a:pr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zh-CN" altLang="en-US" b="1" dirty="0" smtClean="0">
                <a:solidFill>
                  <a:schemeClr val="bg1"/>
                </a:solidFill>
              </a:rPr>
              <a:t>背景分析</a:t>
            </a:r>
            <a:r>
              <a:rPr lang="en-US" altLang="zh-CN" b="1" dirty="0" smtClean="0">
                <a:solidFill>
                  <a:schemeClr val="bg1"/>
                </a:solidFill>
              </a:rPr>
              <a:t> 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4646842" y="1131592"/>
            <a:ext cx="1710187" cy="1710187"/>
          </a:xfrm>
          <a:prstGeom prst="ellipse">
            <a:avLst/>
          </a:pr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zh-CN" altLang="en-US" b="1" dirty="0" smtClean="0">
                <a:solidFill>
                  <a:schemeClr val="bg1"/>
                </a:solidFill>
              </a:rPr>
              <a:t>趋势分析</a:t>
            </a:r>
            <a:r>
              <a:rPr lang="en-US" altLang="zh-CN" b="1" dirty="0" smtClean="0">
                <a:solidFill>
                  <a:schemeClr val="bg1"/>
                </a:solidFill>
              </a:rPr>
              <a:t> 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需求背景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6520" y="430384"/>
            <a:ext cx="38704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趋势分析与研究意义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21550" y="681540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2674206" y="1131591"/>
            <a:ext cx="1710187" cy="1710187"/>
          </a:xfrm>
          <a:prstGeom prst="ellipse">
            <a:avLst/>
          </a:pr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zh-CN" altLang="en-US" b="1" dirty="0" smtClean="0">
                <a:solidFill>
                  <a:schemeClr val="bg1"/>
                </a:solidFill>
              </a:rPr>
              <a:t>调查分析</a:t>
            </a:r>
            <a:r>
              <a:rPr lang="en-US" altLang="zh-CN" b="1" dirty="0" smtClean="0">
                <a:solidFill>
                  <a:schemeClr val="bg1"/>
                </a:solidFill>
              </a:rPr>
              <a:t> 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6619478" y="1131593"/>
            <a:ext cx="1710187" cy="1710187"/>
          </a:xfrm>
          <a:prstGeom prst="ellipse">
            <a:avLst/>
          </a:pr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zh-CN" altLang="en-US" b="1" dirty="0" smtClean="0">
                <a:solidFill>
                  <a:schemeClr val="bg1"/>
                </a:solidFill>
              </a:rPr>
              <a:t>研究意义</a:t>
            </a:r>
            <a:r>
              <a:rPr lang="en-US" altLang="zh-CN" b="1" dirty="0" smtClean="0">
                <a:solidFill>
                  <a:schemeClr val="bg1"/>
                </a:solidFill>
              </a:rPr>
              <a:t> 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01570" y="3083934"/>
            <a:ext cx="171018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互联网盛行</a:t>
            </a:r>
            <a:endParaRPr lang="en-US" altLang="zh-CN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三四线城市购物基本普及，电器销售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实体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结合互联网做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区域性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674206" y="3083934"/>
            <a:ext cx="171018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附近范围电器实体商超</a:t>
            </a:r>
            <a:r>
              <a:rPr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30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家</a:t>
            </a:r>
            <a:endParaRPr lang="en-US" altLang="zh-CN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销售模式单一</a:t>
            </a:r>
            <a:endParaRPr lang="en-US" altLang="zh-CN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商家订单管理困难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646842" y="3083934"/>
            <a:ext cx="1710187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微信公众号广告</a:t>
            </a:r>
            <a:endParaRPr lang="en-US" altLang="zh-CN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微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信付款成熟，市场普及率高</a:t>
            </a:r>
            <a:endParaRPr lang="en-US" altLang="zh-CN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合理推广，统一管理用户群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619478" y="3083934"/>
            <a:ext cx="1710187" cy="1869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了解运用分布式</a:t>
            </a:r>
            <a:endParaRPr lang="en-US" altLang="zh-CN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实际能够投入应用的产品</a:t>
            </a:r>
            <a:endParaRPr lang="en-US" altLang="zh-CN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方便商家和用户</a:t>
            </a:r>
            <a:endParaRPr lang="en-US" altLang="zh-CN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所</a:t>
            </a: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学技术与工作有关</a:t>
            </a:r>
            <a:endParaRPr lang="en-US" altLang="zh-CN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zh-CN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zh-CN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80057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" y="2166704"/>
            <a:ext cx="9144000" cy="4500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495" y="-1433695"/>
            <a:ext cx="3531736" cy="8094524"/>
          </a:xfrm>
          <a:prstGeom prst="rect">
            <a:avLst/>
          </a:prstGeom>
          <a:noFill/>
          <a:effectLst>
            <a:outerShdw blurRad="165100" dist="76200" dir="1200000" algn="tl" rotWithShape="0">
              <a:prstClr val="black">
                <a:alpha val="1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52000" smtClean="0">
                <a:solidFill>
                  <a:schemeClr val="bg1"/>
                </a:solidFill>
                <a:latin typeface="+mj-lt"/>
              </a:rPr>
              <a:t>2</a:t>
            </a:r>
            <a:endParaRPr lang="zh-CN" altLang="en-US" sz="5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79089" y="2155090"/>
            <a:ext cx="5178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400" dirty="0" smtClean="0">
                <a:solidFill>
                  <a:schemeClr val="bg1"/>
                </a:solidFill>
              </a:rPr>
              <a:t>技术要点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315771" y="1397264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4400" dirty="0" smtClean="0">
                <a:solidFill>
                  <a:schemeClr val="bg1"/>
                </a:solidFill>
                <a:latin typeface="Impact"/>
              </a:rPr>
              <a:t>第二部分</a:t>
            </a:r>
            <a:endParaRPr lang="zh-CN" altLang="en-US" sz="4400" dirty="0">
              <a:solidFill>
                <a:schemeClr val="bg1"/>
              </a:solidFill>
              <a:latin typeface="Impac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36885" y="2691666"/>
            <a:ext cx="5220580" cy="316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+mn-ea"/>
              </a:rPr>
              <a:t>基于</a:t>
            </a:r>
            <a:r>
              <a:rPr lang="en-US" altLang="zh-CN" sz="1100" dirty="0">
                <a:solidFill>
                  <a:schemeClr val="bg1"/>
                </a:solidFill>
                <a:latin typeface="+mn-ea"/>
              </a:rPr>
              <a:t>zookeeper</a:t>
            </a:r>
            <a:r>
              <a:rPr lang="zh-CN" altLang="en-US" sz="1100" dirty="0">
                <a:solidFill>
                  <a:schemeClr val="bg1"/>
                </a:solidFill>
                <a:latin typeface="+mn-ea"/>
              </a:rPr>
              <a:t>服务的商城系统</a:t>
            </a:r>
          </a:p>
        </p:txBody>
      </p:sp>
    </p:spTree>
    <p:extLst>
      <p:ext uri="{BB962C8B-B14F-4D97-AF65-F5344CB8AC3E}">
        <p14:creationId xmlns:p14="http://schemas.microsoft.com/office/powerpoint/2010/main" val="19668887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技术要点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6520" y="430384"/>
            <a:ext cx="38704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Zk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nginx ssm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21550" y="681540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弦形 20"/>
          <p:cNvSpPr/>
          <p:nvPr/>
        </p:nvSpPr>
        <p:spPr>
          <a:xfrm rot="4326166">
            <a:off x="3479244" y="659316"/>
            <a:ext cx="976515" cy="2179550"/>
          </a:xfrm>
          <a:custGeom>
            <a:avLst/>
            <a:gdLst/>
            <a:ahLst/>
            <a:cxnLst/>
            <a:rect l="l" t="t" r="r" b="b"/>
            <a:pathLst>
              <a:path w="976515" h="2179550">
                <a:moveTo>
                  <a:pt x="721" y="827023"/>
                </a:moveTo>
                <a:lnTo>
                  <a:pt x="431684" y="510647"/>
                </a:lnTo>
                <a:lnTo>
                  <a:pt x="976515" y="2179550"/>
                </a:lnTo>
                <a:cubicBezTo>
                  <a:pt x="546432" y="2038102"/>
                  <a:pt x="209395" y="1700327"/>
                  <a:pt x="68889" y="1269935"/>
                </a:cubicBezTo>
                <a:cubicBezTo>
                  <a:pt x="21613" y="1125121"/>
                  <a:pt x="-1513" y="975644"/>
                  <a:pt x="721" y="827023"/>
                </a:cubicBezTo>
                <a:close/>
                <a:moveTo>
                  <a:pt x="251160" y="21907"/>
                </a:moveTo>
                <a:cubicBezTo>
                  <a:pt x="254984" y="14076"/>
                  <a:pt x="259946" y="7019"/>
                  <a:pt x="264978" y="0"/>
                </a:cubicBezTo>
                <a:lnTo>
                  <a:pt x="265768" y="2419"/>
                </a:lnTo>
                <a:close/>
                <a:moveTo>
                  <a:pt x="5323" y="716406"/>
                </a:moveTo>
                <a:lnTo>
                  <a:pt x="203" y="802696"/>
                </a:lnTo>
                <a:cubicBezTo>
                  <a:pt x="-574" y="773801"/>
                  <a:pt x="833" y="744974"/>
                  <a:pt x="5323" y="716406"/>
                </a:cubicBezTo>
                <a:close/>
                <a:moveTo>
                  <a:pt x="164474" y="164768"/>
                </a:moveTo>
                <a:cubicBezTo>
                  <a:pt x="175948" y="140419"/>
                  <a:pt x="189215" y="116946"/>
                  <a:pt x="205085" y="94955"/>
                </a:cubicBezTo>
                <a:close/>
                <a:moveTo>
                  <a:pt x="27800" y="553402"/>
                </a:moveTo>
                <a:lnTo>
                  <a:pt x="12987" y="636081"/>
                </a:lnTo>
                <a:cubicBezTo>
                  <a:pt x="15579" y="608141"/>
                  <a:pt x="20198" y="580481"/>
                  <a:pt x="27800" y="553402"/>
                </a:cubicBezTo>
                <a:close/>
                <a:moveTo>
                  <a:pt x="95615" y="315745"/>
                </a:moveTo>
                <a:cubicBezTo>
                  <a:pt x="104369" y="289819"/>
                  <a:pt x="114984" y="264570"/>
                  <a:pt x="128372" y="240524"/>
                </a:cubicBezTo>
                <a:close/>
                <a:moveTo>
                  <a:pt x="49968" y="450037"/>
                </a:moveTo>
                <a:cubicBezTo>
                  <a:pt x="55212" y="431044"/>
                  <a:pt x="60853" y="412148"/>
                  <a:pt x="69001" y="394042"/>
                </a:cubicBezTo>
                <a:lnTo>
                  <a:pt x="44988" y="473257"/>
                </a:lnTo>
                <a:cubicBezTo>
                  <a:pt x="45822" y="465305"/>
                  <a:pt x="47863" y="457663"/>
                  <a:pt x="49968" y="450037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弦形 23"/>
          <p:cNvSpPr/>
          <p:nvPr/>
        </p:nvSpPr>
        <p:spPr>
          <a:xfrm rot="8633980">
            <a:off x="4613040" y="705971"/>
            <a:ext cx="976536" cy="2179550"/>
          </a:xfrm>
          <a:custGeom>
            <a:avLst/>
            <a:gdLst/>
            <a:ahLst/>
            <a:cxnLst/>
            <a:rect l="l" t="t" r="r" b="b"/>
            <a:pathLst>
              <a:path w="976536" h="2179550">
                <a:moveTo>
                  <a:pt x="249861" y="24000"/>
                </a:moveTo>
                <a:cubicBezTo>
                  <a:pt x="254056" y="15428"/>
                  <a:pt x="259486" y="7692"/>
                  <a:pt x="264999" y="0"/>
                </a:cubicBezTo>
                <a:lnTo>
                  <a:pt x="265828" y="2540"/>
                </a:lnTo>
                <a:close/>
                <a:moveTo>
                  <a:pt x="163416" y="167032"/>
                </a:moveTo>
                <a:cubicBezTo>
                  <a:pt x="174787" y="142557"/>
                  <a:pt x="188047" y="119005"/>
                  <a:pt x="203874" y="96907"/>
                </a:cubicBezTo>
                <a:close/>
                <a:moveTo>
                  <a:pt x="94823" y="318135"/>
                </a:moveTo>
                <a:cubicBezTo>
                  <a:pt x="103445" y="292133"/>
                  <a:pt x="114026" y="266843"/>
                  <a:pt x="127341" y="242733"/>
                </a:cubicBezTo>
                <a:close/>
                <a:moveTo>
                  <a:pt x="44478" y="475734"/>
                </a:moveTo>
                <a:cubicBezTo>
                  <a:pt x="50087" y="448680"/>
                  <a:pt x="57722" y="422126"/>
                  <a:pt x="68204" y="396450"/>
                </a:cubicBezTo>
                <a:close/>
                <a:moveTo>
                  <a:pt x="12765" y="638620"/>
                </a:moveTo>
                <a:cubicBezTo>
                  <a:pt x="15203" y="610692"/>
                  <a:pt x="19766" y="583054"/>
                  <a:pt x="27267" y="555983"/>
                </a:cubicBezTo>
                <a:close/>
                <a:moveTo>
                  <a:pt x="279" y="805278"/>
                </a:moveTo>
                <a:cubicBezTo>
                  <a:pt x="-651" y="776449"/>
                  <a:pt x="698" y="747685"/>
                  <a:pt x="5080" y="719171"/>
                </a:cubicBezTo>
                <a:close/>
                <a:moveTo>
                  <a:pt x="537404" y="1943065"/>
                </a:moveTo>
                <a:cubicBezTo>
                  <a:pt x="321313" y="1771747"/>
                  <a:pt x="156726" y="1538930"/>
                  <a:pt x="68910" y="1269935"/>
                </a:cubicBezTo>
                <a:cubicBezTo>
                  <a:pt x="22163" y="1126742"/>
                  <a:pt x="-971" y="978990"/>
                  <a:pt x="847" y="832007"/>
                </a:cubicBezTo>
                <a:lnTo>
                  <a:pt x="432413" y="512816"/>
                </a:lnTo>
                <a:lnTo>
                  <a:pt x="976536" y="2179550"/>
                </a:lnTo>
                <a:cubicBezTo>
                  <a:pt x="815255" y="2126507"/>
                  <a:pt x="667058" y="2045856"/>
                  <a:pt x="537404" y="1943065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弦形 26"/>
          <p:cNvSpPr/>
          <p:nvPr/>
        </p:nvSpPr>
        <p:spPr>
          <a:xfrm rot="12929543">
            <a:off x="4925288" y="1795405"/>
            <a:ext cx="976966" cy="2179550"/>
          </a:xfrm>
          <a:custGeom>
            <a:avLst/>
            <a:gdLst/>
            <a:ahLst/>
            <a:cxnLst/>
            <a:rect l="l" t="t" r="r" b="b"/>
            <a:pathLst>
              <a:path w="976966" h="2179550">
                <a:moveTo>
                  <a:pt x="259407" y="9548"/>
                </a:moveTo>
                <a:cubicBezTo>
                  <a:pt x="261061" y="6119"/>
                  <a:pt x="263239" y="3056"/>
                  <a:pt x="265429" y="0"/>
                </a:cubicBezTo>
                <a:lnTo>
                  <a:pt x="265856" y="1307"/>
                </a:lnTo>
                <a:close/>
                <a:moveTo>
                  <a:pt x="171270" y="151452"/>
                </a:moveTo>
                <a:cubicBezTo>
                  <a:pt x="182997" y="128666"/>
                  <a:pt x="195840" y="106416"/>
                  <a:pt x="211358" y="85725"/>
                </a:cubicBezTo>
                <a:close/>
                <a:moveTo>
                  <a:pt x="100836" y="301712"/>
                </a:moveTo>
                <a:cubicBezTo>
                  <a:pt x="110271" y="276716"/>
                  <a:pt x="120885" y="252146"/>
                  <a:pt x="134381" y="228862"/>
                </a:cubicBezTo>
                <a:close/>
                <a:moveTo>
                  <a:pt x="48554" y="458734"/>
                </a:moveTo>
                <a:cubicBezTo>
                  <a:pt x="55239" y="432038"/>
                  <a:pt x="63171" y="405657"/>
                  <a:pt x="74139" y="380253"/>
                </a:cubicBezTo>
                <a:close/>
                <a:moveTo>
                  <a:pt x="14855" y="621226"/>
                </a:moveTo>
                <a:cubicBezTo>
                  <a:pt x="18484" y="592975"/>
                  <a:pt x="23483" y="564927"/>
                  <a:pt x="31654" y="537532"/>
                </a:cubicBezTo>
                <a:close/>
                <a:moveTo>
                  <a:pt x="334" y="787642"/>
                </a:moveTo>
                <a:cubicBezTo>
                  <a:pt x="569" y="757672"/>
                  <a:pt x="2380" y="727776"/>
                  <a:pt x="7511" y="698199"/>
                </a:cubicBezTo>
                <a:close/>
                <a:moveTo>
                  <a:pt x="976966" y="2179550"/>
                </a:moveTo>
                <a:cubicBezTo>
                  <a:pt x="546883" y="2038102"/>
                  <a:pt x="209846" y="1700327"/>
                  <a:pt x="69340" y="1269935"/>
                </a:cubicBezTo>
                <a:cubicBezTo>
                  <a:pt x="18998" y="1115730"/>
                  <a:pt x="-3959" y="956238"/>
                  <a:pt x="558" y="798143"/>
                </a:cubicBezTo>
                <a:lnTo>
                  <a:pt x="427961" y="497862"/>
                </a:lnTo>
                <a:close/>
              </a:path>
            </a:pathLst>
          </a:custGeom>
          <a:solidFill>
            <a:srgbClr val="95B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弦形 30"/>
          <p:cNvSpPr/>
          <p:nvPr/>
        </p:nvSpPr>
        <p:spPr>
          <a:xfrm rot="17308887">
            <a:off x="3966471" y="2433781"/>
            <a:ext cx="976545" cy="2179550"/>
          </a:xfrm>
          <a:custGeom>
            <a:avLst/>
            <a:gdLst/>
            <a:ahLst/>
            <a:cxnLst/>
            <a:rect l="l" t="t" r="r" b="b"/>
            <a:pathLst>
              <a:path w="976545" h="2179550">
                <a:moveTo>
                  <a:pt x="5001" y="720091"/>
                </a:moveTo>
                <a:lnTo>
                  <a:pt x="309" y="806257"/>
                </a:lnTo>
                <a:cubicBezTo>
                  <a:pt x="-678" y="777410"/>
                  <a:pt x="653" y="748627"/>
                  <a:pt x="5001" y="720091"/>
                </a:cubicBezTo>
                <a:close/>
                <a:moveTo>
                  <a:pt x="27092" y="556842"/>
                </a:moveTo>
                <a:lnTo>
                  <a:pt x="12683" y="639580"/>
                </a:lnTo>
                <a:cubicBezTo>
                  <a:pt x="15068" y="611617"/>
                  <a:pt x="19618" y="583948"/>
                  <a:pt x="27092" y="556842"/>
                </a:cubicBezTo>
                <a:close/>
                <a:moveTo>
                  <a:pt x="67939" y="397256"/>
                </a:moveTo>
                <a:lnTo>
                  <a:pt x="44287" y="476668"/>
                </a:lnTo>
                <a:cubicBezTo>
                  <a:pt x="49850" y="449567"/>
                  <a:pt x="57477" y="422975"/>
                  <a:pt x="67939" y="397256"/>
                </a:cubicBezTo>
                <a:close/>
                <a:moveTo>
                  <a:pt x="126994" y="243479"/>
                </a:moveTo>
                <a:lnTo>
                  <a:pt x="94527" y="319034"/>
                </a:lnTo>
                <a:cubicBezTo>
                  <a:pt x="103111" y="292975"/>
                  <a:pt x="113691" y="267640"/>
                  <a:pt x="126994" y="243479"/>
                </a:cubicBezTo>
                <a:close/>
                <a:moveTo>
                  <a:pt x="203462" y="97574"/>
                </a:moveTo>
                <a:lnTo>
                  <a:pt x="163020" y="167881"/>
                </a:lnTo>
                <a:cubicBezTo>
                  <a:pt x="174366" y="143337"/>
                  <a:pt x="187636" y="119733"/>
                  <a:pt x="203462" y="97574"/>
                </a:cubicBezTo>
                <a:close/>
                <a:moveTo>
                  <a:pt x="432679" y="513603"/>
                </a:moveTo>
                <a:lnTo>
                  <a:pt x="976545" y="2179550"/>
                </a:lnTo>
                <a:cubicBezTo>
                  <a:pt x="546462" y="2038102"/>
                  <a:pt x="209425" y="1700327"/>
                  <a:pt x="68919" y="1269935"/>
                </a:cubicBezTo>
                <a:cubicBezTo>
                  <a:pt x="22365" y="1127332"/>
                  <a:pt x="-771" y="980208"/>
                  <a:pt x="895" y="833822"/>
                </a:cubicBezTo>
                <a:close/>
                <a:moveTo>
                  <a:pt x="265008" y="0"/>
                </a:moveTo>
                <a:lnTo>
                  <a:pt x="265851" y="2581"/>
                </a:lnTo>
                <a:lnTo>
                  <a:pt x="249376" y="24783"/>
                </a:lnTo>
                <a:cubicBezTo>
                  <a:pt x="253709" y="15934"/>
                  <a:pt x="259314" y="7943"/>
                  <a:pt x="265008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弦形 32"/>
          <p:cNvSpPr/>
          <p:nvPr/>
        </p:nvSpPr>
        <p:spPr>
          <a:xfrm>
            <a:off x="3081835" y="1727683"/>
            <a:ext cx="976499" cy="2179550"/>
          </a:xfrm>
          <a:custGeom>
            <a:avLst/>
            <a:gdLst/>
            <a:ahLst/>
            <a:cxnLst/>
            <a:rect l="l" t="t" r="r" b="b"/>
            <a:pathLst>
              <a:path w="976499" h="2179550">
                <a:moveTo>
                  <a:pt x="5707" y="712205"/>
                </a:moveTo>
                <a:lnTo>
                  <a:pt x="105" y="798818"/>
                </a:lnTo>
                <a:cubicBezTo>
                  <a:pt x="-432" y="769809"/>
                  <a:pt x="1062" y="740870"/>
                  <a:pt x="5707" y="712205"/>
                </a:cubicBezTo>
                <a:close/>
                <a:moveTo>
                  <a:pt x="28614" y="549532"/>
                </a:moveTo>
                <a:lnTo>
                  <a:pt x="13335" y="632264"/>
                </a:lnTo>
                <a:cubicBezTo>
                  <a:pt x="16169" y="604311"/>
                  <a:pt x="20870" y="576621"/>
                  <a:pt x="28614" y="549532"/>
                </a:cubicBezTo>
                <a:close/>
                <a:moveTo>
                  <a:pt x="430604" y="507387"/>
                </a:moveTo>
                <a:lnTo>
                  <a:pt x="976499" y="2179550"/>
                </a:lnTo>
                <a:cubicBezTo>
                  <a:pt x="546416" y="2038102"/>
                  <a:pt x="209379" y="1700327"/>
                  <a:pt x="68873" y="1269935"/>
                </a:cubicBezTo>
                <a:cubicBezTo>
                  <a:pt x="20807" y="1122700"/>
                  <a:pt x="-2295" y="970645"/>
                  <a:pt x="546" y="819579"/>
                </a:cubicBezTo>
                <a:close/>
                <a:moveTo>
                  <a:pt x="70200" y="390469"/>
                </a:moveTo>
                <a:lnTo>
                  <a:pt x="45771" y="469532"/>
                </a:lnTo>
                <a:cubicBezTo>
                  <a:pt x="51756" y="442576"/>
                  <a:pt x="59507" y="416061"/>
                  <a:pt x="70200" y="390469"/>
                </a:cubicBezTo>
                <a:close/>
                <a:moveTo>
                  <a:pt x="129902" y="237280"/>
                </a:moveTo>
                <a:lnTo>
                  <a:pt x="96821" y="312151"/>
                </a:lnTo>
                <a:cubicBezTo>
                  <a:pt x="105771" y="286369"/>
                  <a:pt x="116427" y="261208"/>
                  <a:pt x="129902" y="237280"/>
                </a:cubicBezTo>
                <a:close/>
                <a:moveTo>
                  <a:pt x="206847" y="92135"/>
                </a:moveTo>
                <a:lnTo>
                  <a:pt x="166080" y="161365"/>
                </a:lnTo>
                <a:cubicBezTo>
                  <a:pt x="177693" y="137249"/>
                  <a:pt x="190948" y="113935"/>
                  <a:pt x="206847" y="92135"/>
                </a:cubicBezTo>
                <a:close/>
                <a:moveTo>
                  <a:pt x="264962" y="0"/>
                </a:moveTo>
                <a:lnTo>
                  <a:pt x="265680" y="2200"/>
                </a:lnTo>
                <a:lnTo>
                  <a:pt x="253131" y="18758"/>
                </a:lnTo>
                <a:cubicBezTo>
                  <a:pt x="256399" y="12045"/>
                  <a:pt x="260655" y="6008"/>
                  <a:pt x="264962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3406346" y="1491630"/>
            <a:ext cx="6976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smtClean="0">
                <a:solidFill>
                  <a:schemeClr val="bg1"/>
                </a:solidFill>
              </a:rPr>
              <a:t>01</a:t>
            </a:r>
            <a:endParaRPr lang="en-US" altLang="zh-CN" sz="20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4824028" y="1491630"/>
            <a:ext cx="6976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smtClean="0">
                <a:solidFill>
                  <a:schemeClr val="bg1"/>
                </a:solidFill>
              </a:rPr>
              <a:t>02</a:t>
            </a:r>
            <a:endParaRPr lang="en-US" altLang="zh-CN" sz="20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3082310" y="2747704"/>
            <a:ext cx="6976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smtClean="0">
                <a:solidFill>
                  <a:schemeClr val="bg1"/>
                </a:solidFill>
              </a:rPr>
              <a:t>05</a:t>
            </a:r>
            <a:endParaRPr lang="en-US" altLang="zh-CN" sz="20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220072" y="2747704"/>
            <a:ext cx="6976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smtClean="0">
                <a:solidFill>
                  <a:schemeClr val="bg1"/>
                </a:solidFill>
              </a:rPr>
              <a:t>03</a:t>
            </a:r>
            <a:endParaRPr lang="en-US" altLang="zh-CN" sz="20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187159" y="3471850"/>
            <a:ext cx="6976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smtClean="0">
                <a:solidFill>
                  <a:schemeClr val="bg1"/>
                </a:solidFill>
              </a:rPr>
              <a:t>04</a:t>
            </a:r>
            <a:endParaRPr lang="en-US" altLang="zh-CN" sz="20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3872744" y="2106554"/>
            <a:ext cx="1311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简单技术</a:t>
            </a:r>
            <a:endParaRPr lang="en-US" altLang="zh-CN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83332" y="2431334"/>
            <a:ext cx="1690148" cy="307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生产消费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043609" y="1059582"/>
            <a:ext cx="19380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01. zookeeper</a:t>
            </a:r>
            <a:endParaRPr lang="en-US" altLang="zh-CN" sz="1400" b="1" dirty="0" smtClean="0">
              <a:solidFill>
                <a:schemeClr val="accent3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043608" y="1381875"/>
            <a:ext cx="1938023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Zookeeper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服务注册中心，暴露生产端的接口层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043609" y="2769075"/>
            <a:ext cx="19380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chemeClr val="accent3">
                    <a:lumMod val="50000"/>
                  </a:schemeClr>
                </a:solidFill>
              </a:rPr>
              <a:t>05.spring</a:t>
            </a:r>
            <a:endParaRPr lang="en-US" altLang="zh-CN" sz="1400" b="1" dirty="0" smtClean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043608" y="3091368"/>
            <a:ext cx="1938023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统一管理系统的对象，事务，分层，配置，启动，日志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6139258" y="464819"/>
            <a:ext cx="19380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rgbClr val="92D050"/>
                </a:solidFill>
              </a:rPr>
              <a:t>02.dubbo</a:t>
            </a:r>
            <a:endParaRPr lang="en-US" altLang="zh-CN" sz="1400" b="1" dirty="0" smtClean="0">
              <a:solidFill>
                <a:srgbClr val="92D050"/>
              </a:solidFill>
              <a:latin typeface="+mj-ea"/>
              <a:ea typeface="+mj-ea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139257" y="787112"/>
            <a:ext cx="1938023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Alibaba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开源组件框架，结合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spring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整合配置，与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zookeeper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注册连接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6150813" y="1815666"/>
            <a:ext cx="19380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chemeClr val="accent3">
                    <a:lumMod val="75000"/>
                  </a:schemeClr>
                </a:solidFill>
              </a:rPr>
              <a:t>03.nginx</a:t>
            </a:r>
            <a:endParaRPr lang="en-US" altLang="zh-CN" sz="1400" b="1" dirty="0" smtClean="0">
              <a:solidFill>
                <a:schemeClr val="accent3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150812" y="2137959"/>
            <a:ext cx="1938023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反向代理服务器，静态资源管理，服务端口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6162368" y="3201123"/>
            <a:ext cx="19380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rgbClr val="00B050"/>
                </a:solidFill>
              </a:rPr>
              <a:t>04.maven</a:t>
            </a:r>
            <a:endParaRPr lang="en-US" altLang="zh-CN" sz="1400" b="1" dirty="0" smtClean="0">
              <a:solidFill>
                <a:srgbClr val="00B050"/>
              </a:solidFill>
              <a:latin typeface="+mj-ea"/>
              <a:ea typeface="+mj-ea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162367" y="3523416"/>
            <a:ext cx="1938023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管理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java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包依赖，一个父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maven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包，分成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个子依赖继承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7130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我对他们的理解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6520" y="430384"/>
            <a:ext cx="38704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Zk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nginx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ssm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21550" y="681540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4517993" y="1020043"/>
            <a:ext cx="0" cy="2880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4184408" y="663538"/>
            <a:ext cx="667169" cy="612068"/>
            <a:chOff x="3687080" y="870654"/>
            <a:chExt cx="667169" cy="612068"/>
          </a:xfrm>
        </p:grpSpPr>
        <p:sp>
          <p:nvSpPr>
            <p:cNvPr id="32" name="椭圆 31"/>
            <p:cNvSpPr/>
            <p:nvPr/>
          </p:nvSpPr>
          <p:spPr>
            <a:xfrm>
              <a:off x="3714631" y="870654"/>
              <a:ext cx="612068" cy="61206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687080" y="1050674"/>
              <a:ext cx="66716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" dirty="0">
                  <a:solidFill>
                    <a:schemeClr val="bg1"/>
                  </a:solidFill>
                </a:rPr>
                <a:t>zookeeper</a:t>
              </a:r>
              <a:endParaRPr lang="zh-CN" altLang="en-US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177194" y="1623645"/>
            <a:ext cx="681597" cy="612068"/>
            <a:chOff x="3673139" y="1851670"/>
            <a:chExt cx="681597" cy="612068"/>
          </a:xfrm>
        </p:grpSpPr>
        <p:sp>
          <p:nvSpPr>
            <p:cNvPr id="35" name="椭圆 34"/>
            <p:cNvSpPr/>
            <p:nvPr/>
          </p:nvSpPr>
          <p:spPr>
            <a:xfrm>
              <a:off x="3707904" y="1851670"/>
              <a:ext cx="612068" cy="612068"/>
            </a:xfrm>
            <a:prstGeom prst="ellipse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673139" y="2003815"/>
              <a:ext cx="6815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 err="1" smtClean="0">
                  <a:solidFill>
                    <a:schemeClr val="bg1"/>
                  </a:solidFill>
                </a:rPr>
                <a:t>dubbo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211658" y="2583752"/>
            <a:ext cx="612668" cy="612068"/>
            <a:chOff x="3700876" y="2832686"/>
            <a:chExt cx="612668" cy="612068"/>
          </a:xfrm>
        </p:grpSpPr>
        <p:sp>
          <p:nvSpPr>
            <p:cNvPr id="38" name="椭圆 37"/>
            <p:cNvSpPr/>
            <p:nvPr/>
          </p:nvSpPr>
          <p:spPr>
            <a:xfrm>
              <a:off x="3701177" y="2832686"/>
              <a:ext cx="612068" cy="61206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700876" y="2984831"/>
              <a:ext cx="612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 err="1">
                  <a:solidFill>
                    <a:schemeClr val="bg1"/>
                  </a:solidFill>
                </a:rPr>
                <a:t>nginx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157156" y="3543858"/>
            <a:ext cx="721672" cy="612068"/>
            <a:chOff x="3639647" y="3813702"/>
            <a:chExt cx="721672" cy="612068"/>
          </a:xfrm>
        </p:grpSpPr>
        <p:sp>
          <p:nvSpPr>
            <p:cNvPr id="41" name="椭圆 40"/>
            <p:cNvSpPr/>
            <p:nvPr/>
          </p:nvSpPr>
          <p:spPr>
            <a:xfrm>
              <a:off x="3694450" y="3813702"/>
              <a:ext cx="612068" cy="612068"/>
            </a:xfrm>
            <a:prstGeom prst="ellipse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639647" y="3965847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</a:rPr>
                <a:t>maven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矩形 42"/>
          <p:cNvSpPr/>
          <p:nvPr/>
        </p:nvSpPr>
        <p:spPr>
          <a:xfrm>
            <a:off x="4968043" y="555526"/>
            <a:ext cx="29163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rgbClr val="00B050"/>
                </a:solidFill>
                <a:latin typeface="+mj-ea"/>
                <a:ea typeface="+mj-ea"/>
              </a:rPr>
              <a:t>注册中心</a:t>
            </a:r>
            <a:endParaRPr lang="en-US" altLang="zh-CN" sz="1400" b="1" dirty="0" smtClean="0">
              <a:solidFill>
                <a:srgbClr val="00B050"/>
              </a:solidFill>
              <a:latin typeface="+mj-ea"/>
              <a:ea typeface="+mj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968043" y="877819"/>
            <a:ext cx="2916324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把服务端的服务接口暴露出去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968043" y="2458395"/>
            <a:ext cx="29163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rgbClr val="00B050"/>
                </a:solidFill>
                <a:latin typeface="+mj-ea"/>
                <a:ea typeface="+mj-ea"/>
              </a:rPr>
              <a:t>http</a:t>
            </a:r>
            <a:r>
              <a:rPr lang="zh-CN" altLang="en-US" sz="1400" b="1" dirty="0" smtClean="0">
                <a:solidFill>
                  <a:srgbClr val="00B050"/>
                </a:solidFill>
                <a:latin typeface="+mj-ea"/>
                <a:ea typeface="+mj-ea"/>
              </a:rPr>
              <a:t>代理服务器</a:t>
            </a:r>
            <a:endParaRPr lang="en-US" altLang="zh-CN" sz="1400" b="1" dirty="0" smtClean="0">
              <a:solidFill>
                <a:srgbClr val="00B050"/>
              </a:solidFill>
              <a:latin typeface="+mj-ea"/>
              <a:ea typeface="+mj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968043" y="2780688"/>
            <a:ext cx="2916324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反向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代理，处理静态文件，索引文件以及自动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索引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115615" y="1563262"/>
            <a:ext cx="29163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 smtClean="0">
                <a:solidFill>
                  <a:srgbClr val="95BC49"/>
                </a:solidFill>
              </a:rPr>
              <a:t>阿里巴巴开源组件</a:t>
            </a:r>
            <a:endParaRPr lang="en-US" altLang="zh-CN" sz="1400" b="1" dirty="0" smtClean="0">
              <a:solidFill>
                <a:srgbClr val="95BC49"/>
              </a:solidFill>
              <a:latin typeface="+mj-ea"/>
              <a:ea typeface="+mj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15615" y="1885555"/>
            <a:ext cx="2916324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将应用程序的接口通过</a:t>
            </a:r>
            <a:r>
              <a:rPr lang="en-US" altLang="zh-CN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dubbo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与注册中心进行连接，并且实现序列化</a:t>
            </a:r>
            <a:r>
              <a:rPr lang="en-US" altLang="zh-CN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kryo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，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hessian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115615" y="3466131"/>
            <a:ext cx="29163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 smtClean="0">
                <a:solidFill>
                  <a:srgbClr val="95BC49"/>
                </a:solidFill>
                <a:latin typeface="+mj-ea"/>
                <a:ea typeface="+mj-ea"/>
              </a:rPr>
              <a:t>包管理</a:t>
            </a:r>
            <a:endParaRPr lang="en-US" altLang="zh-CN" sz="1400" b="1" dirty="0" smtClean="0">
              <a:solidFill>
                <a:srgbClr val="95BC49"/>
              </a:solidFill>
              <a:latin typeface="+mj-ea"/>
              <a:ea typeface="+mj-ea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115615" y="3788424"/>
            <a:ext cx="2916324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管理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java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包程序的所有依赖关系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7543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用在哪里？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6520" y="430384"/>
            <a:ext cx="38704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Zk nginx ssm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21550" y="681540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弧形 12"/>
          <p:cNvSpPr/>
          <p:nvPr/>
        </p:nvSpPr>
        <p:spPr>
          <a:xfrm>
            <a:off x="3268097" y="1245543"/>
            <a:ext cx="2484276" cy="2484276"/>
          </a:xfrm>
          <a:prstGeom prst="arc">
            <a:avLst>
              <a:gd name="adj1" fmla="val 10802728"/>
              <a:gd name="adj2" fmla="val 16203320"/>
            </a:avLst>
          </a:prstGeom>
          <a:noFill/>
          <a:ln w="57150" cap="rnd">
            <a:solidFill>
              <a:srgbClr val="95BC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BF3420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4006310" y="2251200"/>
            <a:ext cx="10081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006310" y="2719252"/>
            <a:ext cx="10081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1028352" y="1167594"/>
            <a:ext cx="22398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rgbClr val="95BC49"/>
                </a:solidFill>
                <a:latin typeface="+mj-ea"/>
                <a:ea typeface="+mj-ea"/>
              </a:rPr>
              <a:t>Shopping-manager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28351" y="1489887"/>
            <a:ext cx="1893393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商户后台管理系统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963972" y="1475371"/>
            <a:ext cx="2880320" cy="2019710"/>
            <a:chOff x="1079612" y="1507889"/>
            <a:chExt cx="2880320" cy="2019710"/>
          </a:xfrm>
        </p:grpSpPr>
        <p:grpSp>
          <p:nvGrpSpPr>
            <p:cNvPr id="19" name="组合 18"/>
            <p:cNvGrpSpPr/>
            <p:nvPr/>
          </p:nvGrpSpPr>
          <p:grpSpPr>
            <a:xfrm>
              <a:off x="1079612" y="1507889"/>
              <a:ext cx="2880320" cy="775829"/>
              <a:chOff x="755576" y="1779662"/>
              <a:chExt cx="2880320" cy="360040"/>
            </a:xfrm>
          </p:grpSpPr>
          <p:cxnSp>
            <p:nvCxnSpPr>
              <p:cNvPr id="26" name="直接连接符 25"/>
              <p:cNvCxnSpPr/>
              <p:nvPr/>
            </p:nvCxnSpPr>
            <p:spPr>
              <a:xfrm>
                <a:off x="755576" y="1779662"/>
                <a:ext cx="1957772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>
                <a:off x="2713348" y="1779662"/>
                <a:ext cx="922548" cy="36004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/>
            <p:cNvGrpSpPr/>
            <p:nvPr/>
          </p:nvGrpSpPr>
          <p:grpSpPr>
            <a:xfrm flipV="1">
              <a:off x="1079612" y="2751770"/>
              <a:ext cx="2880320" cy="775829"/>
              <a:chOff x="755576" y="1779662"/>
              <a:chExt cx="2880320" cy="360040"/>
            </a:xfrm>
          </p:grpSpPr>
          <p:cxnSp>
            <p:nvCxnSpPr>
              <p:cNvPr id="24" name="直接连接符 23"/>
              <p:cNvCxnSpPr/>
              <p:nvPr/>
            </p:nvCxnSpPr>
            <p:spPr>
              <a:xfrm>
                <a:off x="755576" y="1779662"/>
                <a:ext cx="1957772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>
                <a:off x="2713348" y="1779662"/>
                <a:ext cx="922548" cy="36004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矩形 27"/>
          <p:cNvSpPr/>
          <p:nvPr/>
        </p:nvSpPr>
        <p:spPr>
          <a:xfrm>
            <a:off x="1035981" y="3511340"/>
            <a:ext cx="22398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rgbClr val="00B050"/>
                </a:solidFill>
              </a:rPr>
              <a:t>Shopping-manager-</a:t>
            </a:r>
            <a:r>
              <a:rPr lang="en-US" altLang="zh-CN" sz="1400" b="1" dirty="0" err="1" smtClean="0">
                <a:solidFill>
                  <a:srgbClr val="00B050"/>
                </a:solidFill>
              </a:rPr>
              <a:t>api</a:t>
            </a:r>
            <a:endParaRPr lang="en-US" altLang="zh-CN" sz="1400" b="1" dirty="0" smtClean="0">
              <a:solidFill>
                <a:srgbClr val="00B050"/>
              </a:solidFill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96162" y="2872965"/>
            <a:ext cx="1893393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商户后台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管理系统调用的服务</a:t>
            </a:r>
            <a:r>
              <a:rPr lang="en-US" altLang="zh-CN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api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jar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包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0" name="组合 29"/>
          <p:cNvGrpSpPr/>
          <p:nvPr/>
        </p:nvGrpSpPr>
        <p:grpSpPr>
          <a:xfrm flipH="1">
            <a:off x="5140436" y="1475371"/>
            <a:ext cx="2880320" cy="2019710"/>
            <a:chOff x="1079612" y="1507889"/>
            <a:chExt cx="2880320" cy="2019710"/>
          </a:xfrm>
        </p:grpSpPr>
        <p:grpSp>
          <p:nvGrpSpPr>
            <p:cNvPr id="31" name="组合 30"/>
            <p:cNvGrpSpPr/>
            <p:nvPr/>
          </p:nvGrpSpPr>
          <p:grpSpPr>
            <a:xfrm>
              <a:off x="1079612" y="1507889"/>
              <a:ext cx="2880320" cy="775829"/>
              <a:chOff x="755576" y="1779662"/>
              <a:chExt cx="2880320" cy="360040"/>
            </a:xfrm>
          </p:grpSpPr>
          <p:cxnSp>
            <p:nvCxnSpPr>
              <p:cNvPr id="35" name="直接连接符 34"/>
              <p:cNvCxnSpPr/>
              <p:nvPr/>
            </p:nvCxnSpPr>
            <p:spPr>
              <a:xfrm>
                <a:off x="755576" y="1779662"/>
                <a:ext cx="1957772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>
                <a:off x="2713348" y="1779662"/>
                <a:ext cx="922548" cy="36004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组合 31"/>
            <p:cNvGrpSpPr/>
            <p:nvPr/>
          </p:nvGrpSpPr>
          <p:grpSpPr>
            <a:xfrm flipV="1">
              <a:off x="1079612" y="2751770"/>
              <a:ext cx="2880320" cy="775829"/>
              <a:chOff x="755576" y="1779662"/>
              <a:chExt cx="2880320" cy="360040"/>
            </a:xfrm>
          </p:grpSpPr>
          <p:cxnSp>
            <p:nvCxnSpPr>
              <p:cNvPr id="33" name="直接连接符 32"/>
              <p:cNvCxnSpPr/>
              <p:nvPr/>
            </p:nvCxnSpPr>
            <p:spPr>
              <a:xfrm>
                <a:off x="755576" y="1779662"/>
                <a:ext cx="1957772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2713348" y="1779662"/>
                <a:ext cx="922548" cy="36004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7" name="矩形 36"/>
          <p:cNvSpPr/>
          <p:nvPr/>
        </p:nvSpPr>
        <p:spPr>
          <a:xfrm>
            <a:off x="5788508" y="1171080"/>
            <a:ext cx="22398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b="1" dirty="0" smtClean="0">
                <a:solidFill>
                  <a:srgbClr val="00B050"/>
                </a:solidFill>
              </a:rPr>
              <a:t>Shopping-server-</a:t>
            </a:r>
            <a:r>
              <a:rPr lang="en-US" altLang="zh-CN" sz="1400" b="1" dirty="0" err="1" smtClean="0">
                <a:solidFill>
                  <a:srgbClr val="00B050"/>
                </a:solidFill>
              </a:rPr>
              <a:t>api</a:t>
            </a:r>
            <a:endParaRPr lang="en-US" altLang="zh-CN" sz="1400" b="1" dirty="0" smtClean="0">
              <a:solidFill>
                <a:srgbClr val="00B050"/>
              </a:solidFill>
              <a:latin typeface="+mj-ea"/>
              <a:ea typeface="+mj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134991" y="1493373"/>
            <a:ext cx="1893393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电器购物商城调用的服务</a:t>
            </a:r>
            <a:r>
              <a:rPr lang="en-US" altLang="zh-CN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api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jar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包</a:t>
            </a:r>
          </a:p>
        </p:txBody>
      </p:sp>
      <p:sp>
        <p:nvSpPr>
          <p:cNvPr id="39" name="矩形 38"/>
          <p:cNvSpPr/>
          <p:nvPr/>
        </p:nvSpPr>
        <p:spPr>
          <a:xfrm>
            <a:off x="5788508" y="3514826"/>
            <a:ext cx="22398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b="1" dirty="0" smtClean="0">
                <a:solidFill>
                  <a:srgbClr val="95BC49"/>
                </a:solidFill>
                <a:latin typeface="+mj-ea"/>
                <a:ea typeface="+mj-ea"/>
              </a:rPr>
              <a:t>Shopping-server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188998" y="3159197"/>
            <a:ext cx="1893393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电器购物商城系统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638040" y="2259305"/>
            <a:ext cx="17443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95BC49"/>
                </a:solidFill>
              </a:rPr>
              <a:t>Shopping-if</a:t>
            </a:r>
            <a:endParaRPr lang="zh-CN" altLang="en-US" sz="2400" dirty="0">
              <a:solidFill>
                <a:srgbClr val="00B050"/>
              </a:solidFill>
            </a:endParaRPr>
          </a:p>
        </p:txBody>
      </p:sp>
      <p:sp>
        <p:nvSpPr>
          <p:cNvPr id="42" name="弧形 41"/>
          <p:cNvSpPr/>
          <p:nvPr/>
        </p:nvSpPr>
        <p:spPr>
          <a:xfrm rot="16200000">
            <a:off x="3268097" y="1245544"/>
            <a:ext cx="2484276" cy="2484276"/>
          </a:xfrm>
          <a:prstGeom prst="arc">
            <a:avLst>
              <a:gd name="adj1" fmla="val 10802728"/>
              <a:gd name="adj2" fmla="val 16203320"/>
            </a:avLst>
          </a:prstGeom>
          <a:noFill/>
          <a:ln w="57150" cap="rnd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BF3420"/>
              </a:solidFill>
            </a:endParaRPr>
          </a:p>
        </p:txBody>
      </p:sp>
      <p:sp>
        <p:nvSpPr>
          <p:cNvPr id="43" name="弧形 42"/>
          <p:cNvSpPr/>
          <p:nvPr/>
        </p:nvSpPr>
        <p:spPr>
          <a:xfrm rot="10800000">
            <a:off x="3268098" y="1245543"/>
            <a:ext cx="2484276" cy="2484276"/>
          </a:xfrm>
          <a:prstGeom prst="arc">
            <a:avLst>
              <a:gd name="adj1" fmla="val 10802728"/>
              <a:gd name="adj2" fmla="val 16203320"/>
            </a:avLst>
          </a:prstGeom>
          <a:noFill/>
          <a:ln w="57150" cap="rnd">
            <a:solidFill>
              <a:srgbClr val="95BC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BF3420"/>
              </a:solidFill>
            </a:endParaRPr>
          </a:p>
        </p:txBody>
      </p:sp>
      <p:sp>
        <p:nvSpPr>
          <p:cNvPr id="44" name="弧形 43"/>
          <p:cNvSpPr/>
          <p:nvPr/>
        </p:nvSpPr>
        <p:spPr>
          <a:xfrm rot="5400000">
            <a:off x="3268097" y="1245543"/>
            <a:ext cx="2484276" cy="2484276"/>
          </a:xfrm>
          <a:prstGeom prst="arc">
            <a:avLst>
              <a:gd name="adj1" fmla="val 10802728"/>
              <a:gd name="adj2" fmla="val 16203320"/>
            </a:avLst>
          </a:prstGeom>
          <a:noFill/>
          <a:ln w="57150" cap="rnd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BF3420"/>
              </a:solidFill>
            </a:endParaRPr>
          </a:p>
        </p:txBody>
      </p:sp>
      <p:sp>
        <p:nvSpPr>
          <p:cNvPr id="45" name="TextBox 39"/>
          <p:cNvSpPr txBox="1"/>
          <p:nvPr/>
        </p:nvSpPr>
        <p:spPr>
          <a:xfrm>
            <a:off x="3489035" y="2797202"/>
            <a:ext cx="1893393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中心服务，数据库中心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1824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A9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" y="2166704"/>
            <a:ext cx="9144000" cy="45005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495" y="-1433695"/>
            <a:ext cx="3720890" cy="8094524"/>
          </a:xfrm>
          <a:prstGeom prst="rect">
            <a:avLst/>
          </a:prstGeom>
          <a:noFill/>
          <a:effectLst>
            <a:outerShdw blurRad="165100" dist="76200" dir="1200000" algn="tl" rotWithShape="0">
              <a:prstClr val="black">
                <a:alpha val="1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52000" smtClean="0">
                <a:solidFill>
                  <a:schemeClr val="bg1"/>
                </a:solidFill>
                <a:latin typeface="+mj-lt"/>
              </a:rPr>
              <a:t>3</a:t>
            </a:r>
            <a:endParaRPr lang="zh-CN" altLang="en-US" sz="52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79089" y="2155090"/>
            <a:ext cx="5178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400" dirty="0">
                <a:solidFill>
                  <a:schemeClr val="bg1"/>
                </a:solidFill>
              </a:rPr>
              <a:t>模块</a:t>
            </a:r>
            <a:r>
              <a:rPr lang="zh-CN" altLang="en-US" sz="2400" dirty="0" smtClean="0">
                <a:solidFill>
                  <a:schemeClr val="bg1"/>
                </a:solidFill>
              </a:rPr>
              <a:t>设计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315771" y="1397264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4400" dirty="0" smtClean="0">
                <a:solidFill>
                  <a:schemeClr val="bg1"/>
                </a:solidFill>
                <a:latin typeface="Impact"/>
              </a:rPr>
              <a:t>第三部分</a:t>
            </a:r>
            <a:endParaRPr lang="zh-CN" altLang="en-US" sz="4400" dirty="0">
              <a:solidFill>
                <a:schemeClr val="bg1"/>
              </a:solidFill>
              <a:latin typeface="Impac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36885" y="2691666"/>
            <a:ext cx="5220580" cy="316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+mn-ea"/>
              </a:rPr>
              <a:t>基于</a:t>
            </a:r>
            <a:r>
              <a:rPr lang="en-US" altLang="zh-CN" sz="1100" dirty="0">
                <a:solidFill>
                  <a:schemeClr val="bg1"/>
                </a:solidFill>
                <a:latin typeface="+mn-ea"/>
              </a:rPr>
              <a:t>zookeeper</a:t>
            </a:r>
            <a:r>
              <a:rPr lang="zh-CN" altLang="en-US" sz="1100" dirty="0">
                <a:solidFill>
                  <a:schemeClr val="bg1"/>
                </a:solidFill>
                <a:latin typeface="+mn-ea"/>
              </a:rPr>
              <a:t>服务的商城系统</a:t>
            </a:r>
          </a:p>
        </p:txBody>
      </p:sp>
    </p:spTree>
    <p:extLst>
      <p:ext uri="{BB962C8B-B14F-4D97-AF65-F5344CB8AC3E}">
        <p14:creationId xmlns:p14="http://schemas.microsoft.com/office/powerpoint/2010/main" val="42239669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常用字体2">
      <a:majorFont>
        <a:latin typeface="Impact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A7BAE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4470</TotalTime>
  <Words>722</Words>
  <Application>Microsoft Office PowerPoint</Application>
  <PresentationFormat>全屏显示(16:9)</PresentationFormat>
  <Paragraphs>225</Paragraphs>
  <Slides>22</Slides>
  <Notes>1</Notes>
  <HiddenSlides>0</HiddenSlides>
  <MMClips>1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宋体</vt:lpstr>
      <vt:lpstr>微软雅黑</vt:lpstr>
      <vt:lpstr>Arial</vt:lpstr>
      <vt:lpstr>Calibri</vt:lpstr>
      <vt:lpstr>Impact</vt:lpstr>
      <vt:lpstr>Times New Roman</vt:lpstr>
      <vt:lpstr>Wingdings</vt:lpstr>
      <vt:lpstr>Office 主题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User</cp:lastModifiedBy>
  <cp:revision>655</cp:revision>
  <dcterms:modified xsi:type="dcterms:W3CDTF">2017-05-11T17:09:12Z</dcterms:modified>
</cp:coreProperties>
</file>